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notesMasterIdLst>
    <p:notesMasterId r:id="rId68"/>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316" r:id="rId38"/>
    <p:sldId id="317" r:id="rId39"/>
    <p:sldId id="318" r:id="rId40"/>
    <p:sldId id="319" r:id="rId41"/>
    <p:sldId id="320" r:id="rId42"/>
    <p:sldId id="321" r:id="rId43"/>
    <p:sldId id="322" r:id="rId44"/>
    <p:sldId id="323" r:id="rId45"/>
    <p:sldId id="324" r:id="rId46"/>
    <p:sldId id="325" r:id="rId47"/>
    <p:sldId id="326" r:id="rId48"/>
    <p:sldId id="327" r:id="rId49"/>
    <p:sldId id="328" r:id="rId50"/>
    <p:sldId id="329" r:id="rId51"/>
    <p:sldId id="330" r:id="rId52"/>
    <p:sldId id="331" r:id="rId53"/>
    <p:sldId id="332" r:id="rId54"/>
    <p:sldId id="333" r:id="rId55"/>
    <p:sldId id="334" r:id="rId56"/>
    <p:sldId id="335" r:id="rId57"/>
    <p:sldId id="336" r:id="rId58"/>
    <p:sldId id="337" r:id="rId59"/>
    <p:sldId id="338" r:id="rId60"/>
    <p:sldId id="339" r:id="rId61"/>
    <p:sldId id="340" r:id="rId62"/>
    <p:sldId id="341" r:id="rId63"/>
    <p:sldId id="342" r:id="rId64"/>
    <p:sldId id="343" r:id="rId65"/>
    <p:sldId id="344" r:id="rId66"/>
    <p:sldId id="345" r:id="rId6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9" autoAdjust="0"/>
    <p:restoredTop sz="94660"/>
  </p:normalViewPr>
  <p:slideViewPr>
    <p:cSldViewPr snapToGrid="0">
      <p:cViewPr varScale="1">
        <p:scale>
          <a:sx n="67" d="100"/>
          <a:sy n="67" d="100"/>
        </p:scale>
        <p:origin x="81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3583E9-3D77-4FCE-9780-E4507FDA443B}" type="doc">
      <dgm:prSet loTypeId="urn:microsoft.com/office/officeart/2008/layout/NameandTitleOrganizationalChart" loCatId="hierarchy" qsTypeId="urn:microsoft.com/office/officeart/2005/8/quickstyle/simple1" qsCatId="simple" csTypeId="urn:microsoft.com/office/officeart/2005/8/colors/accent1_1" csCatId="accent1" phldr="1"/>
      <dgm:spPr/>
      <dgm:t>
        <a:bodyPr/>
        <a:lstStyle/>
        <a:p>
          <a:endParaRPr lang="es-MX"/>
        </a:p>
      </dgm:t>
    </dgm:pt>
    <dgm:pt modelId="{61189C71-0D2B-4620-9A13-521D5DAAFA5C}">
      <dgm:prSet phldrT="[Texto]"/>
      <dgm:spPr/>
      <dgm:t>
        <a:bodyPr/>
        <a:lstStyle/>
        <a:p>
          <a:r>
            <a:rPr lang="es-MX" dirty="0"/>
            <a:t>Dueño de la  Empresa</a:t>
          </a:r>
        </a:p>
      </dgm:t>
    </dgm:pt>
    <dgm:pt modelId="{591510E1-4200-4E54-ABDD-2E17860F8EB5}" type="parTrans" cxnId="{0C628442-4E26-4F17-8C5E-474B42272AFC}">
      <dgm:prSet/>
      <dgm:spPr/>
      <dgm:t>
        <a:bodyPr/>
        <a:lstStyle/>
        <a:p>
          <a:endParaRPr lang="es-MX"/>
        </a:p>
      </dgm:t>
    </dgm:pt>
    <dgm:pt modelId="{D7E561B3-6924-444C-90BD-AA0685166672}" type="sibTrans" cxnId="{0C628442-4E26-4F17-8C5E-474B42272AFC}">
      <dgm:prSet/>
      <dgm:spPr/>
      <dgm:t>
        <a:bodyPr/>
        <a:lstStyle/>
        <a:p>
          <a:r>
            <a:rPr lang="es-MX"/>
            <a:t>Mtro. Adrian Isabel Monroy Huitron</a:t>
          </a:r>
        </a:p>
      </dgm:t>
    </dgm:pt>
    <dgm:pt modelId="{4F977EC8-0C03-4636-9906-94F4D7DE8886}" type="asst">
      <dgm:prSet phldrT="[Texto]"/>
      <dgm:spPr/>
      <dgm:t>
        <a:bodyPr/>
        <a:lstStyle/>
        <a:p>
          <a:r>
            <a:rPr lang="es-MX"/>
            <a:t>Administrador </a:t>
          </a:r>
        </a:p>
      </dgm:t>
    </dgm:pt>
    <dgm:pt modelId="{6D7F1883-3617-4472-9E87-4D8096928C5F}" type="parTrans" cxnId="{EA59FE8E-DF6E-46ED-AEB4-37BAC917B671}">
      <dgm:prSet/>
      <dgm:spPr/>
      <dgm:t>
        <a:bodyPr/>
        <a:lstStyle/>
        <a:p>
          <a:endParaRPr lang="es-MX"/>
        </a:p>
      </dgm:t>
    </dgm:pt>
    <dgm:pt modelId="{D14FDF09-4165-4A6B-9206-001617BEB419}" type="sibTrans" cxnId="{EA59FE8E-DF6E-46ED-AEB4-37BAC917B671}">
      <dgm:prSet/>
      <dgm:spPr/>
      <dgm:t>
        <a:bodyPr/>
        <a:lstStyle/>
        <a:p>
          <a:r>
            <a:rPr lang="es-MX"/>
            <a:t>Jesus Adrian Monroy Huitro </a:t>
          </a:r>
        </a:p>
      </dgm:t>
    </dgm:pt>
    <dgm:pt modelId="{7C404C09-7F55-4178-B52B-32147CF68E5E}">
      <dgm:prSet phldrT="[Texto]"/>
      <dgm:spPr/>
      <dgm:t>
        <a:bodyPr/>
        <a:lstStyle/>
        <a:p>
          <a:r>
            <a:rPr lang="es-MX"/>
            <a:t>Auxiliar Administrativo	</a:t>
          </a:r>
        </a:p>
      </dgm:t>
    </dgm:pt>
    <dgm:pt modelId="{F64D1204-DA68-4182-949F-B36B658B5173}" type="parTrans" cxnId="{CA250D83-6DE7-4825-9DD5-E4764382B186}">
      <dgm:prSet/>
      <dgm:spPr/>
      <dgm:t>
        <a:bodyPr/>
        <a:lstStyle/>
        <a:p>
          <a:endParaRPr lang="es-MX"/>
        </a:p>
      </dgm:t>
    </dgm:pt>
    <dgm:pt modelId="{F5F94EA7-13A3-4FD3-8223-E84A1B6E3BBE}" type="sibTrans" cxnId="{CA250D83-6DE7-4825-9DD5-E4764382B186}">
      <dgm:prSet/>
      <dgm:spPr/>
      <dgm:t>
        <a:bodyPr/>
        <a:lstStyle/>
        <a:p>
          <a:r>
            <a:rPr lang="es-MX"/>
            <a:t>Rodrigo de la Cruz Lagunas</a:t>
          </a:r>
        </a:p>
      </dgm:t>
    </dgm:pt>
    <dgm:pt modelId="{8792964B-3240-4C93-A217-64FA57C9D5BA}">
      <dgm:prSet phldrT="[Texto]"/>
      <dgm:spPr/>
      <dgm:t>
        <a:bodyPr/>
        <a:lstStyle/>
        <a:p>
          <a:r>
            <a:rPr lang="es-MX"/>
            <a:t>Auxiliares Administrativos Local 2</a:t>
          </a:r>
        </a:p>
      </dgm:t>
    </dgm:pt>
    <dgm:pt modelId="{A24D9286-0797-4B8E-886E-C64DCC2031FC}" type="parTrans" cxnId="{0CF7D6F2-06C1-480E-92E5-4EE2C9E8A825}">
      <dgm:prSet/>
      <dgm:spPr/>
      <dgm:t>
        <a:bodyPr/>
        <a:lstStyle/>
        <a:p>
          <a:endParaRPr lang="es-MX"/>
        </a:p>
      </dgm:t>
    </dgm:pt>
    <dgm:pt modelId="{FFD537BF-F145-4A93-B1F4-B31254D1489E}" type="sibTrans" cxnId="{0CF7D6F2-06C1-480E-92E5-4EE2C9E8A825}">
      <dgm:prSet/>
      <dgm:spPr/>
      <dgm:t>
        <a:bodyPr/>
        <a:lstStyle/>
        <a:p>
          <a:r>
            <a:rPr lang="es-MX"/>
            <a:t>//</a:t>
          </a:r>
        </a:p>
      </dgm:t>
    </dgm:pt>
    <dgm:pt modelId="{1EB36115-AEC4-408A-A84A-A13A9453F4E9}">
      <dgm:prSet phldrT="[Texto]"/>
      <dgm:spPr/>
      <dgm:t>
        <a:bodyPr/>
        <a:lstStyle/>
        <a:p>
          <a:r>
            <a:rPr lang="es-MX"/>
            <a:t>Administrador de Pedidos y Entregas</a:t>
          </a:r>
        </a:p>
      </dgm:t>
    </dgm:pt>
    <dgm:pt modelId="{89CD473C-B010-47D8-8BC5-B0D0526D9F51}" type="parTrans" cxnId="{9C217684-EBF7-49A2-A2A4-1EB100F56629}">
      <dgm:prSet/>
      <dgm:spPr/>
      <dgm:t>
        <a:bodyPr/>
        <a:lstStyle/>
        <a:p>
          <a:endParaRPr lang="es-MX"/>
        </a:p>
      </dgm:t>
    </dgm:pt>
    <dgm:pt modelId="{63487BE1-2FE6-4FA2-B4FE-B0611686BADA}" type="sibTrans" cxnId="{9C217684-EBF7-49A2-A2A4-1EB100F56629}">
      <dgm:prSet/>
      <dgm:spPr/>
      <dgm:t>
        <a:bodyPr/>
        <a:lstStyle/>
        <a:p>
          <a:r>
            <a:rPr lang="es-MX"/>
            <a:t>//</a:t>
          </a:r>
        </a:p>
      </dgm:t>
    </dgm:pt>
    <dgm:pt modelId="{383A45D8-C976-4543-AB9F-4795D3822D57}" type="asst">
      <dgm:prSet phldrT="[Texto]"/>
      <dgm:spPr/>
      <dgm:t>
        <a:bodyPr/>
        <a:lstStyle/>
        <a:p>
          <a:r>
            <a:rPr lang="es-MX"/>
            <a:t>Director</a:t>
          </a:r>
          <a:r>
            <a:rPr lang="es-MX" baseline="0"/>
            <a:t> de Finanzas</a:t>
          </a:r>
          <a:endParaRPr lang="es-MX"/>
        </a:p>
      </dgm:t>
    </dgm:pt>
    <dgm:pt modelId="{1F5D0943-5A2A-4A8A-A7D0-01A543906A42}" type="parTrans" cxnId="{5C221B82-0D6C-4CB6-9D45-003DCFB48B17}">
      <dgm:prSet/>
      <dgm:spPr/>
      <dgm:t>
        <a:bodyPr/>
        <a:lstStyle/>
        <a:p>
          <a:endParaRPr lang="es-MX"/>
        </a:p>
      </dgm:t>
    </dgm:pt>
    <dgm:pt modelId="{A185FCEC-8E15-40F4-9E13-00C39B5A6882}" type="sibTrans" cxnId="{5C221B82-0D6C-4CB6-9D45-003DCFB48B17}">
      <dgm:prSet/>
      <dgm:spPr/>
      <dgm:t>
        <a:bodyPr/>
        <a:lstStyle/>
        <a:p>
          <a:r>
            <a:rPr lang="es-MX"/>
            <a:t>Lic.Adrian Jacob Monroy Cruz</a:t>
          </a:r>
        </a:p>
      </dgm:t>
    </dgm:pt>
    <dgm:pt modelId="{F9A1A8EE-2CB8-4CD5-A8A0-BAE03DC012F7}">
      <dgm:prSet phldrT="[Texto]"/>
      <dgm:spPr/>
      <dgm:t>
        <a:bodyPr/>
        <a:lstStyle/>
        <a:p>
          <a:r>
            <a:rPr lang="es-MX"/>
            <a:t>Personal</a:t>
          </a:r>
        </a:p>
      </dgm:t>
    </dgm:pt>
    <dgm:pt modelId="{B5932703-2A49-4869-B026-6F42FD3880E3}" type="parTrans" cxnId="{AC3BF353-3C70-4EA7-990F-D8DE2F321F33}">
      <dgm:prSet/>
      <dgm:spPr/>
      <dgm:t>
        <a:bodyPr/>
        <a:lstStyle/>
        <a:p>
          <a:endParaRPr lang="es-MX"/>
        </a:p>
      </dgm:t>
    </dgm:pt>
    <dgm:pt modelId="{A81CC731-CAF5-4AB4-97BB-A431BEA500EE}" type="sibTrans" cxnId="{AC3BF353-3C70-4EA7-990F-D8DE2F321F33}">
      <dgm:prSet/>
      <dgm:spPr/>
      <dgm:t>
        <a:bodyPr/>
        <a:lstStyle/>
        <a:p>
          <a:r>
            <a:rPr lang="es-MX"/>
            <a:t>//</a:t>
          </a:r>
        </a:p>
      </dgm:t>
    </dgm:pt>
    <dgm:pt modelId="{569152DF-29D1-411C-A800-57BB1A5B8488}" type="pres">
      <dgm:prSet presAssocID="{163583E9-3D77-4FCE-9780-E4507FDA443B}" presName="hierChild1" presStyleCnt="0">
        <dgm:presLayoutVars>
          <dgm:orgChart val="1"/>
          <dgm:chPref val="1"/>
          <dgm:dir/>
          <dgm:animOne val="branch"/>
          <dgm:animLvl val="lvl"/>
          <dgm:resizeHandles/>
        </dgm:presLayoutVars>
      </dgm:prSet>
      <dgm:spPr/>
    </dgm:pt>
    <dgm:pt modelId="{89081D9C-496C-49A6-A484-8C9631EF9FDF}" type="pres">
      <dgm:prSet presAssocID="{61189C71-0D2B-4620-9A13-521D5DAAFA5C}" presName="hierRoot1" presStyleCnt="0">
        <dgm:presLayoutVars>
          <dgm:hierBranch val="init"/>
        </dgm:presLayoutVars>
      </dgm:prSet>
      <dgm:spPr/>
    </dgm:pt>
    <dgm:pt modelId="{ACFFCBCB-1444-4BA4-901D-072635EB4941}" type="pres">
      <dgm:prSet presAssocID="{61189C71-0D2B-4620-9A13-521D5DAAFA5C}" presName="rootComposite1" presStyleCnt="0"/>
      <dgm:spPr/>
    </dgm:pt>
    <dgm:pt modelId="{49EBD2C0-A66D-4299-B412-31ED95F8889E}" type="pres">
      <dgm:prSet presAssocID="{61189C71-0D2B-4620-9A13-521D5DAAFA5C}" presName="rootText1" presStyleLbl="node0" presStyleIdx="0" presStyleCnt="1">
        <dgm:presLayoutVars>
          <dgm:chMax/>
          <dgm:chPref val="3"/>
        </dgm:presLayoutVars>
      </dgm:prSet>
      <dgm:spPr/>
    </dgm:pt>
    <dgm:pt modelId="{D562833D-3658-47D1-8737-753DE86F61CA}" type="pres">
      <dgm:prSet presAssocID="{61189C71-0D2B-4620-9A13-521D5DAAFA5C}" presName="titleText1" presStyleLbl="fgAcc0" presStyleIdx="0" presStyleCnt="1">
        <dgm:presLayoutVars>
          <dgm:chMax val="0"/>
          <dgm:chPref val="0"/>
        </dgm:presLayoutVars>
      </dgm:prSet>
      <dgm:spPr/>
    </dgm:pt>
    <dgm:pt modelId="{C7B75E87-656B-4D2C-95A5-625F090EDD2B}" type="pres">
      <dgm:prSet presAssocID="{61189C71-0D2B-4620-9A13-521D5DAAFA5C}" presName="rootConnector1" presStyleLbl="node1" presStyleIdx="0" presStyleCnt="4"/>
      <dgm:spPr/>
    </dgm:pt>
    <dgm:pt modelId="{7622EC92-F72E-4DC1-8D08-E51D6FC65FAD}" type="pres">
      <dgm:prSet presAssocID="{61189C71-0D2B-4620-9A13-521D5DAAFA5C}" presName="hierChild2" presStyleCnt="0"/>
      <dgm:spPr/>
    </dgm:pt>
    <dgm:pt modelId="{7C2D7C24-E1CA-4FB8-8248-E6F51E109FC6}" type="pres">
      <dgm:prSet presAssocID="{F64D1204-DA68-4182-949F-B36B658B5173}" presName="Name37" presStyleLbl="parChTrans1D2" presStyleIdx="0" presStyleCnt="5"/>
      <dgm:spPr/>
    </dgm:pt>
    <dgm:pt modelId="{A03BC108-DD97-4FE9-8698-07E5852378D6}" type="pres">
      <dgm:prSet presAssocID="{7C404C09-7F55-4178-B52B-32147CF68E5E}" presName="hierRoot2" presStyleCnt="0">
        <dgm:presLayoutVars>
          <dgm:hierBranch val="init"/>
        </dgm:presLayoutVars>
      </dgm:prSet>
      <dgm:spPr/>
    </dgm:pt>
    <dgm:pt modelId="{6298AC9D-F08C-422C-B065-BFBD120D64EC}" type="pres">
      <dgm:prSet presAssocID="{7C404C09-7F55-4178-B52B-32147CF68E5E}" presName="rootComposite" presStyleCnt="0"/>
      <dgm:spPr/>
    </dgm:pt>
    <dgm:pt modelId="{AA4B46B2-16BE-444A-9580-6F3D99BC333F}" type="pres">
      <dgm:prSet presAssocID="{7C404C09-7F55-4178-B52B-32147CF68E5E}" presName="rootText" presStyleLbl="node1" presStyleIdx="0" presStyleCnt="4">
        <dgm:presLayoutVars>
          <dgm:chMax/>
          <dgm:chPref val="3"/>
        </dgm:presLayoutVars>
      </dgm:prSet>
      <dgm:spPr/>
    </dgm:pt>
    <dgm:pt modelId="{79E46147-5597-47D8-9297-8DFE7AF9F399}" type="pres">
      <dgm:prSet presAssocID="{7C404C09-7F55-4178-B52B-32147CF68E5E}" presName="titleText2" presStyleLbl="fgAcc1" presStyleIdx="0" presStyleCnt="4">
        <dgm:presLayoutVars>
          <dgm:chMax val="0"/>
          <dgm:chPref val="0"/>
        </dgm:presLayoutVars>
      </dgm:prSet>
      <dgm:spPr/>
    </dgm:pt>
    <dgm:pt modelId="{5A36DEB8-F151-4445-8336-DD8E75F9B8F8}" type="pres">
      <dgm:prSet presAssocID="{7C404C09-7F55-4178-B52B-32147CF68E5E}" presName="rootConnector" presStyleLbl="node2" presStyleIdx="0" presStyleCnt="0"/>
      <dgm:spPr/>
    </dgm:pt>
    <dgm:pt modelId="{2F4F70AE-F7C4-4167-A53B-0C8C5F70A1B1}" type="pres">
      <dgm:prSet presAssocID="{7C404C09-7F55-4178-B52B-32147CF68E5E}" presName="hierChild4" presStyleCnt="0"/>
      <dgm:spPr/>
    </dgm:pt>
    <dgm:pt modelId="{5441B0EE-2045-4C79-BCEE-E15EC4085672}" type="pres">
      <dgm:prSet presAssocID="{7C404C09-7F55-4178-B52B-32147CF68E5E}" presName="hierChild5" presStyleCnt="0"/>
      <dgm:spPr/>
    </dgm:pt>
    <dgm:pt modelId="{D26C67F9-6427-47EB-8458-8105F17AF370}" type="pres">
      <dgm:prSet presAssocID="{A24D9286-0797-4B8E-886E-C64DCC2031FC}" presName="Name37" presStyleLbl="parChTrans1D2" presStyleIdx="1" presStyleCnt="5"/>
      <dgm:spPr/>
    </dgm:pt>
    <dgm:pt modelId="{CE2FF75A-950C-4BE5-8C4F-3206AFC4945F}" type="pres">
      <dgm:prSet presAssocID="{8792964B-3240-4C93-A217-64FA57C9D5BA}" presName="hierRoot2" presStyleCnt="0">
        <dgm:presLayoutVars>
          <dgm:hierBranch val="init"/>
        </dgm:presLayoutVars>
      </dgm:prSet>
      <dgm:spPr/>
    </dgm:pt>
    <dgm:pt modelId="{74542020-66B7-44FE-B325-D032BB656AE0}" type="pres">
      <dgm:prSet presAssocID="{8792964B-3240-4C93-A217-64FA57C9D5BA}" presName="rootComposite" presStyleCnt="0"/>
      <dgm:spPr/>
    </dgm:pt>
    <dgm:pt modelId="{44EC6711-ED61-4ADD-A810-AED9A6C371DC}" type="pres">
      <dgm:prSet presAssocID="{8792964B-3240-4C93-A217-64FA57C9D5BA}" presName="rootText" presStyleLbl="node1" presStyleIdx="1" presStyleCnt="4">
        <dgm:presLayoutVars>
          <dgm:chMax/>
          <dgm:chPref val="3"/>
        </dgm:presLayoutVars>
      </dgm:prSet>
      <dgm:spPr/>
    </dgm:pt>
    <dgm:pt modelId="{DC65D51D-2922-410E-9261-C2032F80879C}" type="pres">
      <dgm:prSet presAssocID="{8792964B-3240-4C93-A217-64FA57C9D5BA}" presName="titleText2" presStyleLbl="fgAcc1" presStyleIdx="1" presStyleCnt="4">
        <dgm:presLayoutVars>
          <dgm:chMax val="0"/>
          <dgm:chPref val="0"/>
        </dgm:presLayoutVars>
      </dgm:prSet>
      <dgm:spPr/>
    </dgm:pt>
    <dgm:pt modelId="{F5BC3D69-0D49-417C-BC8A-108A6B309E63}" type="pres">
      <dgm:prSet presAssocID="{8792964B-3240-4C93-A217-64FA57C9D5BA}" presName="rootConnector" presStyleLbl="node2" presStyleIdx="0" presStyleCnt="0"/>
      <dgm:spPr/>
    </dgm:pt>
    <dgm:pt modelId="{C9BA272F-41C4-4DC9-A542-C476F58ABB7E}" type="pres">
      <dgm:prSet presAssocID="{8792964B-3240-4C93-A217-64FA57C9D5BA}" presName="hierChild4" presStyleCnt="0"/>
      <dgm:spPr/>
    </dgm:pt>
    <dgm:pt modelId="{67467DA8-401C-4782-AF0B-85FEEF3805C5}" type="pres">
      <dgm:prSet presAssocID="{8792964B-3240-4C93-A217-64FA57C9D5BA}" presName="hierChild5" presStyleCnt="0"/>
      <dgm:spPr/>
    </dgm:pt>
    <dgm:pt modelId="{40B54185-357C-4B8C-9F9F-6ABF323CEAE1}" type="pres">
      <dgm:prSet presAssocID="{89CD473C-B010-47D8-8BC5-B0D0526D9F51}" presName="Name37" presStyleLbl="parChTrans1D2" presStyleIdx="2" presStyleCnt="5"/>
      <dgm:spPr/>
    </dgm:pt>
    <dgm:pt modelId="{04078CB9-1F25-4548-9546-AF37DDB8F567}" type="pres">
      <dgm:prSet presAssocID="{1EB36115-AEC4-408A-A84A-A13A9453F4E9}" presName="hierRoot2" presStyleCnt="0">
        <dgm:presLayoutVars>
          <dgm:hierBranch val="init"/>
        </dgm:presLayoutVars>
      </dgm:prSet>
      <dgm:spPr/>
    </dgm:pt>
    <dgm:pt modelId="{74C95DF2-6C91-4EB2-9526-C35FB82C3DE1}" type="pres">
      <dgm:prSet presAssocID="{1EB36115-AEC4-408A-A84A-A13A9453F4E9}" presName="rootComposite" presStyleCnt="0"/>
      <dgm:spPr/>
    </dgm:pt>
    <dgm:pt modelId="{29DCE96A-1FCC-40F5-AA5E-590D506856E4}" type="pres">
      <dgm:prSet presAssocID="{1EB36115-AEC4-408A-A84A-A13A9453F4E9}" presName="rootText" presStyleLbl="node1" presStyleIdx="2" presStyleCnt="4">
        <dgm:presLayoutVars>
          <dgm:chMax/>
          <dgm:chPref val="3"/>
        </dgm:presLayoutVars>
      </dgm:prSet>
      <dgm:spPr/>
    </dgm:pt>
    <dgm:pt modelId="{31890FA5-D42B-4EEB-964F-AD2F8DECC845}" type="pres">
      <dgm:prSet presAssocID="{1EB36115-AEC4-408A-A84A-A13A9453F4E9}" presName="titleText2" presStyleLbl="fgAcc1" presStyleIdx="2" presStyleCnt="4">
        <dgm:presLayoutVars>
          <dgm:chMax val="0"/>
          <dgm:chPref val="0"/>
        </dgm:presLayoutVars>
      </dgm:prSet>
      <dgm:spPr/>
    </dgm:pt>
    <dgm:pt modelId="{D258ED2C-A60D-4A4F-8BA7-33B8232B4681}" type="pres">
      <dgm:prSet presAssocID="{1EB36115-AEC4-408A-A84A-A13A9453F4E9}" presName="rootConnector" presStyleLbl="node2" presStyleIdx="0" presStyleCnt="0"/>
      <dgm:spPr/>
    </dgm:pt>
    <dgm:pt modelId="{CB3D157C-22A6-4884-B45F-314CA27253A5}" type="pres">
      <dgm:prSet presAssocID="{1EB36115-AEC4-408A-A84A-A13A9453F4E9}" presName="hierChild4" presStyleCnt="0"/>
      <dgm:spPr/>
    </dgm:pt>
    <dgm:pt modelId="{6CBFF176-4BD4-4548-BEB0-E43D2DA04066}" type="pres">
      <dgm:prSet presAssocID="{B5932703-2A49-4869-B026-6F42FD3880E3}" presName="Name37" presStyleLbl="parChTrans1D3" presStyleIdx="0" presStyleCnt="1"/>
      <dgm:spPr/>
    </dgm:pt>
    <dgm:pt modelId="{86009F46-5D33-4C5D-8058-C990669B79B9}" type="pres">
      <dgm:prSet presAssocID="{F9A1A8EE-2CB8-4CD5-A8A0-BAE03DC012F7}" presName="hierRoot2" presStyleCnt="0">
        <dgm:presLayoutVars>
          <dgm:hierBranch val="init"/>
        </dgm:presLayoutVars>
      </dgm:prSet>
      <dgm:spPr/>
    </dgm:pt>
    <dgm:pt modelId="{D1DCA5FE-D6DF-440A-8755-F1059FAE285D}" type="pres">
      <dgm:prSet presAssocID="{F9A1A8EE-2CB8-4CD5-A8A0-BAE03DC012F7}" presName="rootComposite" presStyleCnt="0"/>
      <dgm:spPr/>
    </dgm:pt>
    <dgm:pt modelId="{232E10F8-3332-4697-AD35-134AA38A5D22}" type="pres">
      <dgm:prSet presAssocID="{F9A1A8EE-2CB8-4CD5-A8A0-BAE03DC012F7}" presName="rootText" presStyleLbl="node1" presStyleIdx="3" presStyleCnt="4">
        <dgm:presLayoutVars>
          <dgm:chMax/>
          <dgm:chPref val="3"/>
        </dgm:presLayoutVars>
      </dgm:prSet>
      <dgm:spPr/>
    </dgm:pt>
    <dgm:pt modelId="{2A6FFCF6-B43C-4369-80A1-AB953AD4F7AB}" type="pres">
      <dgm:prSet presAssocID="{F9A1A8EE-2CB8-4CD5-A8A0-BAE03DC012F7}" presName="titleText2" presStyleLbl="fgAcc1" presStyleIdx="3" presStyleCnt="4">
        <dgm:presLayoutVars>
          <dgm:chMax val="0"/>
          <dgm:chPref val="0"/>
        </dgm:presLayoutVars>
      </dgm:prSet>
      <dgm:spPr/>
    </dgm:pt>
    <dgm:pt modelId="{664BB2B2-B939-4272-ADE1-A2CCAEEEBD58}" type="pres">
      <dgm:prSet presAssocID="{F9A1A8EE-2CB8-4CD5-A8A0-BAE03DC012F7}" presName="rootConnector" presStyleLbl="node3" presStyleIdx="0" presStyleCnt="0"/>
      <dgm:spPr/>
    </dgm:pt>
    <dgm:pt modelId="{F1EBBC47-1FD3-466B-9E1A-D225CF7E494B}" type="pres">
      <dgm:prSet presAssocID="{F9A1A8EE-2CB8-4CD5-A8A0-BAE03DC012F7}" presName="hierChild4" presStyleCnt="0"/>
      <dgm:spPr/>
    </dgm:pt>
    <dgm:pt modelId="{BC786773-C0D4-41F7-AF85-31F8E8C4F9B1}" type="pres">
      <dgm:prSet presAssocID="{F9A1A8EE-2CB8-4CD5-A8A0-BAE03DC012F7}" presName="hierChild5" presStyleCnt="0"/>
      <dgm:spPr/>
    </dgm:pt>
    <dgm:pt modelId="{385D4F62-320B-499C-B5A5-8CFE570FF706}" type="pres">
      <dgm:prSet presAssocID="{1EB36115-AEC4-408A-A84A-A13A9453F4E9}" presName="hierChild5" presStyleCnt="0"/>
      <dgm:spPr/>
    </dgm:pt>
    <dgm:pt modelId="{306CB2AB-E2D5-4193-8109-E13D33A20708}" type="pres">
      <dgm:prSet presAssocID="{61189C71-0D2B-4620-9A13-521D5DAAFA5C}" presName="hierChild3" presStyleCnt="0"/>
      <dgm:spPr/>
    </dgm:pt>
    <dgm:pt modelId="{353F9F9D-92D8-4603-A250-109D9A819242}" type="pres">
      <dgm:prSet presAssocID="{6D7F1883-3617-4472-9E87-4D8096928C5F}" presName="Name96" presStyleLbl="parChTrans1D2" presStyleIdx="3" presStyleCnt="5"/>
      <dgm:spPr/>
    </dgm:pt>
    <dgm:pt modelId="{5D55259D-7C51-456B-8740-446BD4E390B3}" type="pres">
      <dgm:prSet presAssocID="{4F977EC8-0C03-4636-9906-94F4D7DE8886}" presName="hierRoot3" presStyleCnt="0">
        <dgm:presLayoutVars>
          <dgm:hierBranch val="init"/>
        </dgm:presLayoutVars>
      </dgm:prSet>
      <dgm:spPr/>
    </dgm:pt>
    <dgm:pt modelId="{A6614687-B5CB-45C5-8793-843EF1FE2F3B}" type="pres">
      <dgm:prSet presAssocID="{4F977EC8-0C03-4636-9906-94F4D7DE8886}" presName="rootComposite3" presStyleCnt="0"/>
      <dgm:spPr/>
    </dgm:pt>
    <dgm:pt modelId="{DC195AC1-E8EC-4309-A173-F91F76095C21}" type="pres">
      <dgm:prSet presAssocID="{4F977EC8-0C03-4636-9906-94F4D7DE8886}" presName="rootText3" presStyleLbl="asst1" presStyleIdx="0" presStyleCnt="2">
        <dgm:presLayoutVars>
          <dgm:chPref val="3"/>
        </dgm:presLayoutVars>
      </dgm:prSet>
      <dgm:spPr/>
    </dgm:pt>
    <dgm:pt modelId="{BD592BA8-D67E-4235-A85C-FC030F75E7AD}" type="pres">
      <dgm:prSet presAssocID="{4F977EC8-0C03-4636-9906-94F4D7DE8886}" presName="titleText3" presStyleLbl="fgAcc2" presStyleIdx="0" presStyleCnt="2">
        <dgm:presLayoutVars>
          <dgm:chMax val="0"/>
          <dgm:chPref val="0"/>
        </dgm:presLayoutVars>
      </dgm:prSet>
      <dgm:spPr/>
    </dgm:pt>
    <dgm:pt modelId="{0E04D493-7874-4531-BBF6-E505EE4DDCA0}" type="pres">
      <dgm:prSet presAssocID="{4F977EC8-0C03-4636-9906-94F4D7DE8886}" presName="rootConnector3" presStyleLbl="asst1" presStyleIdx="0" presStyleCnt="2"/>
      <dgm:spPr/>
    </dgm:pt>
    <dgm:pt modelId="{0AF0E768-8522-4C87-B57B-68007CFB2697}" type="pres">
      <dgm:prSet presAssocID="{4F977EC8-0C03-4636-9906-94F4D7DE8886}" presName="hierChild6" presStyleCnt="0"/>
      <dgm:spPr/>
    </dgm:pt>
    <dgm:pt modelId="{DF32B6EF-FB41-455A-A922-6326FE0E7EF3}" type="pres">
      <dgm:prSet presAssocID="{4F977EC8-0C03-4636-9906-94F4D7DE8886}" presName="hierChild7" presStyleCnt="0"/>
      <dgm:spPr/>
    </dgm:pt>
    <dgm:pt modelId="{B5C2AE33-3FEE-401F-856A-7C3BCE3B24C2}" type="pres">
      <dgm:prSet presAssocID="{1F5D0943-5A2A-4A8A-A7D0-01A543906A42}" presName="Name96" presStyleLbl="parChTrans1D2" presStyleIdx="4" presStyleCnt="5"/>
      <dgm:spPr/>
    </dgm:pt>
    <dgm:pt modelId="{ABB1B649-DC95-4B86-8070-8B30ACF1AD85}" type="pres">
      <dgm:prSet presAssocID="{383A45D8-C976-4543-AB9F-4795D3822D57}" presName="hierRoot3" presStyleCnt="0">
        <dgm:presLayoutVars>
          <dgm:hierBranch val="init"/>
        </dgm:presLayoutVars>
      </dgm:prSet>
      <dgm:spPr/>
    </dgm:pt>
    <dgm:pt modelId="{7F08A2DB-950C-469E-9BE0-A833E724F265}" type="pres">
      <dgm:prSet presAssocID="{383A45D8-C976-4543-AB9F-4795D3822D57}" presName="rootComposite3" presStyleCnt="0"/>
      <dgm:spPr/>
    </dgm:pt>
    <dgm:pt modelId="{662F8943-E37C-4473-91BE-1CF651A993D5}" type="pres">
      <dgm:prSet presAssocID="{383A45D8-C976-4543-AB9F-4795D3822D57}" presName="rootText3" presStyleLbl="asst1" presStyleIdx="1" presStyleCnt="2">
        <dgm:presLayoutVars>
          <dgm:chPref val="3"/>
        </dgm:presLayoutVars>
      </dgm:prSet>
      <dgm:spPr/>
    </dgm:pt>
    <dgm:pt modelId="{B8FD2DA2-31F7-4BC7-9A08-6B5053A3D80D}" type="pres">
      <dgm:prSet presAssocID="{383A45D8-C976-4543-AB9F-4795D3822D57}" presName="titleText3" presStyleLbl="fgAcc2" presStyleIdx="1" presStyleCnt="2">
        <dgm:presLayoutVars>
          <dgm:chMax val="0"/>
          <dgm:chPref val="0"/>
        </dgm:presLayoutVars>
      </dgm:prSet>
      <dgm:spPr/>
    </dgm:pt>
    <dgm:pt modelId="{685D9EF3-9F2B-421A-907C-9ECD59D13BF0}" type="pres">
      <dgm:prSet presAssocID="{383A45D8-C976-4543-AB9F-4795D3822D57}" presName="rootConnector3" presStyleLbl="asst1" presStyleIdx="1" presStyleCnt="2"/>
      <dgm:spPr/>
    </dgm:pt>
    <dgm:pt modelId="{667B2989-12B1-457F-8947-BC64B3D5D584}" type="pres">
      <dgm:prSet presAssocID="{383A45D8-C976-4543-AB9F-4795D3822D57}" presName="hierChild6" presStyleCnt="0"/>
      <dgm:spPr/>
    </dgm:pt>
    <dgm:pt modelId="{20862B8F-BB15-419C-B520-D91B0EE87C78}" type="pres">
      <dgm:prSet presAssocID="{383A45D8-C976-4543-AB9F-4795D3822D57}" presName="hierChild7" presStyleCnt="0"/>
      <dgm:spPr/>
    </dgm:pt>
  </dgm:ptLst>
  <dgm:cxnLst>
    <dgm:cxn modelId="{794DD900-A9C3-41D4-8B52-6CA580163E2E}" type="presOf" srcId="{89CD473C-B010-47D8-8BC5-B0D0526D9F51}" destId="{40B54185-357C-4B8C-9F9F-6ABF323CEAE1}" srcOrd="0" destOrd="0" presId="urn:microsoft.com/office/officeart/2008/layout/NameandTitleOrganizationalChart"/>
    <dgm:cxn modelId="{F8A3040B-0090-4044-95A4-BE3A96CA055F}" type="presOf" srcId="{61189C71-0D2B-4620-9A13-521D5DAAFA5C}" destId="{49EBD2C0-A66D-4299-B412-31ED95F8889E}" srcOrd="0" destOrd="0" presId="urn:microsoft.com/office/officeart/2008/layout/NameandTitleOrganizationalChart"/>
    <dgm:cxn modelId="{4D61440C-B243-455C-A9F9-5EF57C3A55A7}" type="presOf" srcId="{F9A1A8EE-2CB8-4CD5-A8A0-BAE03DC012F7}" destId="{664BB2B2-B939-4272-ADE1-A2CCAEEEBD58}" srcOrd="1" destOrd="0" presId="urn:microsoft.com/office/officeart/2008/layout/NameandTitleOrganizationalChart"/>
    <dgm:cxn modelId="{EDBC6F24-0BC0-4FC5-BDC6-3A1A74DC7B67}" type="presOf" srcId="{4F977EC8-0C03-4636-9906-94F4D7DE8886}" destId="{DC195AC1-E8EC-4309-A173-F91F76095C21}" srcOrd="0" destOrd="0" presId="urn:microsoft.com/office/officeart/2008/layout/NameandTitleOrganizationalChart"/>
    <dgm:cxn modelId="{04485A2B-B45D-4385-A0C3-1A3184F3141A}" type="presOf" srcId="{1EB36115-AEC4-408A-A84A-A13A9453F4E9}" destId="{29DCE96A-1FCC-40F5-AA5E-590D506856E4}" srcOrd="0" destOrd="0" presId="urn:microsoft.com/office/officeart/2008/layout/NameandTitleOrganizationalChart"/>
    <dgm:cxn modelId="{0C628442-4E26-4F17-8C5E-474B42272AFC}" srcId="{163583E9-3D77-4FCE-9780-E4507FDA443B}" destId="{61189C71-0D2B-4620-9A13-521D5DAAFA5C}" srcOrd="0" destOrd="0" parTransId="{591510E1-4200-4E54-ABDD-2E17860F8EB5}" sibTransId="{D7E561B3-6924-444C-90BD-AA0685166672}"/>
    <dgm:cxn modelId="{51C34A4A-D7C9-4047-9BE1-CEE95077854A}" type="presOf" srcId="{F64D1204-DA68-4182-949F-B36B658B5173}" destId="{7C2D7C24-E1CA-4FB8-8248-E6F51E109FC6}" srcOrd="0" destOrd="0" presId="urn:microsoft.com/office/officeart/2008/layout/NameandTitleOrganizationalChart"/>
    <dgm:cxn modelId="{7F92B64D-C217-4918-997C-D1D6CE53052C}" type="presOf" srcId="{383A45D8-C976-4543-AB9F-4795D3822D57}" destId="{662F8943-E37C-4473-91BE-1CF651A993D5}" srcOrd="0" destOrd="0" presId="urn:microsoft.com/office/officeart/2008/layout/NameandTitleOrganizationalChart"/>
    <dgm:cxn modelId="{AC3BF353-3C70-4EA7-990F-D8DE2F321F33}" srcId="{1EB36115-AEC4-408A-A84A-A13A9453F4E9}" destId="{F9A1A8EE-2CB8-4CD5-A8A0-BAE03DC012F7}" srcOrd="0" destOrd="0" parTransId="{B5932703-2A49-4869-B026-6F42FD3880E3}" sibTransId="{A81CC731-CAF5-4AB4-97BB-A431BEA500EE}"/>
    <dgm:cxn modelId="{DC5B6574-532E-4FF6-B30C-7E02C1B7C0CD}" type="presOf" srcId="{4F977EC8-0C03-4636-9906-94F4D7DE8886}" destId="{0E04D493-7874-4531-BBF6-E505EE4DDCA0}" srcOrd="1" destOrd="0" presId="urn:microsoft.com/office/officeart/2008/layout/NameandTitleOrganizationalChart"/>
    <dgm:cxn modelId="{0929AB57-AC4D-4D54-A9C9-58CBA0FF15DF}" type="presOf" srcId="{7C404C09-7F55-4178-B52B-32147CF68E5E}" destId="{AA4B46B2-16BE-444A-9580-6F3D99BC333F}" srcOrd="0" destOrd="0" presId="urn:microsoft.com/office/officeart/2008/layout/NameandTitleOrganizationalChart"/>
    <dgm:cxn modelId="{5DFD7A78-FCFB-45C3-BBB2-BE500727EB6A}" type="presOf" srcId="{D14FDF09-4165-4A6B-9206-001617BEB419}" destId="{BD592BA8-D67E-4235-A85C-FC030F75E7AD}" srcOrd="0" destOrd="0" presId="urn:microsoft.com/office/officeart/2008/layout/NameandTitleOrganizationalChart"/>
    <dgm:cxn modelId="{CFACDF7F-DC34-442B-8F22-52845F14B3D0}" type="presOf" srcId="{8792964B-3240-4C93-A217-64FA57C9D5BA}" destId="{F5BC3D69-0D49-417C-BC8A-108A6B309E63}" srcOrd="1" destOrd="0" presId="urn:microsoft.com/office/officeart/2008/layout/NameandTitleOrganizationalChart"/>
    <dgm:cxn modelId="{5C221B82-0D6C-4CB6-9D45-003DCFB48B17}" srcId="{61189C71-0D2B-4620-9A13-521D5DAAFA5C}" destId="{383A45D8-C976-4543-AB9F-4795D3822D57}" srcOrd="1" destOrd="0" parTransId="{1F5D0943-5A2A-4A8A-A7D0-01A543906A42}" sibTransId="{A185FCEC-8E15-40F4-9E13-00C39B5A6882}"/>
    <dgm:cxn modelId="{CA250D83-6DE7-4825-9DD5-E4764382B186}" srcId="{61189C71-0D2B-4620-9A13-521D5DAAFA5C}" destId="{7C404C09-7F55-4178-B52B-32147CF68E5E}" srcOrd="2" destOrd="0" parTransId="{F64D1204-DA68-4182-949F-B36B658B5173}" sibTransId="{F5F94EA7-13A3-4FD3-8223-E84A1B6E3BBE}"/>
    <dgm:cxn modelId="{9C217684-EBF7-49A2-A2A4-1EB100F56629}" srcId="{61189C71-0D2B-4620-9A13-521D5DAAFA5C}" destId="{1EB36115-AEC4-408A-A84A-A13A9453F4E9}" srcOrd="4" destOrd="0" parTransId="{89CD473C-B010-47D8-8BC5-B0D0526D9F51}" sibTransId="{63487BE1-2FE6-4FA2-B4FE-B0611686BADA}"/>
    <dgm:cxn modelId="{4345D785-3137-4FFD-A549-0F17E9A0647C}" type="presOf" srcId="{A185FCEC-8E15-40F4-9E13-00C39B5A6882}" destId="{B8FD2DA2-31F7-4BC7-9A08-6B5053A3D80D}" srcOrd="0" destOrd="0" presId="urn:microsoft.com/office/officeart/2008/layout/NameandTitleOrganizationalChart"/>
    <dgm:cxn modelId="{16804E87-F8AA-4F7A-A1A3-FB6E654214CD}" type="presOf" srcId="{F5F94EA7-13A3-4FD3-8223-E84A1B6E3BBE}" destId="{79E46147-5597-47D8-9297-8DFE7AF9F399}" srcOrd="0" destOrd="0" presId="urn:microsoft.com/office/officeart/2008/layout/NameandTitleOrganizationalChart"/>
    <dgm:cxn modelId="{12E49C8D-ECAB-4AF3-AFC4-DF81384BAC47}" type="presOf" srcId="{163583E9-3D77-4FCE-9780-E4507FDA443B}" destId="{569152DF-29D1-411C-A800-57BB1A5B8488}" srcOrd="0" destOrd="0" presId="urn:microsoft.com/office/officeart/2008/layout/NameandTitleOrganizationalChart"/>
    <dgm:cxn modelId="{EA59FE8E-DF6E-46ED-AEB4-37BAC917B671}" srcId="{61189C71-0D2B-4620-9A13-521D5DAAFA5C}" destId="{4F977EC8-0C03-4636-9906-94F4D7DE8886}" srcOrd="0" destOrd="0" parTransId="{6D7F1883-3617-4472-9E87-4D8096928C5F}" sibTransId="{D14FDF09-4165-4A6B-9206-001617BEB419}"/>
    <dgm:cxn modelId="{0D090F90-416F-48F6-911C-F4AA4BC5756A}" type="presOf" srcId="{6D7F1883-3617-4472-9E87-4D8096928C5F}" destId="{353F9F9D-92D8-4603-A250-109D9A819242}" srcOrd="0" destOrd="0" presId="urn:microsoft.com/office/officeart/2008/layout/NameandTitleOrganizationalChart"/>
    <dgm:cxn modelId="{4D79ADAA-6185-49F2-932C-F60605FE85CE}" type="presOf" srcId="{1F5D0943-5A2A-4A8A-A7D0-01A543906A42}" destId="{B5C2AE33-3FEE-401F-856A-7C3BCE3B24C2}" srcOrd="0" destOrd="0" presId="urn:microsoft.com/office/officeart/2008/layout/NameandTitleOrganizationalChart"/>
    <dgm:cxn modelId="{236791B1-9FF0-43E3-81D5-F2F85A6F4D31}" type="presOf" srcId="{1EB36115-AEC4-408A-A84A-A13A9453F4E9}" destId="{D258ED2C-A60D-4A4F-8BA7-33B8232B4681}" srcOrd="1" destOrd="0" presId="urn:microsoft.com/office/officeart/2008/layout/NameandTitleOrganizationalChart"/>
    <dgm:cxn modelId="{474E9BBB-7984-456B-BE15-44326BA51920}" type="presOf" srcId="{383A45D8-C976-4543-AB9F-4795D3822D57}" destId="{685D9EF3-9F2B-421A-907C-9ECD59D13BF0}" srcOrd="1" destOrd="0" presId="urn:microsoft.com/office/officeart/2008/layout/NameandTitleOrganizationalChart"/>
    <dgm:cxn modelId="{7F6E0FBE-12D6-4194-A3B7-046C21C37D62}" type="presOf" srcId="{63487BE1-2FE6-4FA2-B4FE-B0611686BADA}" destId="{31890FA5-D42B-4EEB-964F-AD2F8DECC845}" srcOrd="0" destOrd="0" presId="urn:microsoft.com/office/officeart/2008/layout/NameandTitleOrganizationalChart"/>
    <dgm:cxn modelId="{D3703ECA-570E-4185-BD48-C21D6BD1B514}" type="presOf" srcId="{A81CC731-CAF5-4AB4-97BB-A431BEA500EE}" destId="{2A6FFCF6-B43C-4369-80A1-AB953AD4F7AB}" srcOrd="0" destOrd="0" presId="urn:microsoft.com/office/officeart/2008/layout/NameandTitleOrganizationalChart"/>
    <dgm:cxn modelId="{8C7490D0-6C92-49B0-A85A-9EC78DA9F466}" type="presOf" srcId="{B5932703-2A49-4869-B026-6F42FD3880E3}" destId="{6CBFF176-4BD4-4548-BEB0-E43D2DA04066}" srcOrd="0" destOrd="0" presId="urn:microsoft.com/office/officeart/2008/layout/NameandTitleOrganizationalChart"/>
    <dgm:cxn modelId="{FDE611DD-F2E3-403E-81D7-71117E3703A5}" type="presOf" srcId="{A24D9286-0797-4B8E-886E-C64DCC2031FC}" destId="{D26C67F9-6427-47EB-8458-8105F17AF370}" srcOrd="0" destOrd="0" presId="urn:microsoft.com/office/officeart/2008/layout/NameandTitleOrganizationalChart"/>
    <dgm:cxn modelId="{4C8D35E5-2EA9-4E97-9B73-E188FAEA9D03}" type="presOf" srcId="{8792964B-3240-4C93-A217-64FA57C9D5BA}" destId="{44EC6711-ED61-4ADD-A810-AED9A6C371DC}" srcOrd="0" destOrd="0" presId="urn:microsoft.com/office/officeart/2008/layout/NameandTitleOrganizationalChart"/>
    <dgm:cxn modelId="{69DAACF2-5552-4936-B44C-0C9D6A4E6929}" type="presOf" srcId="{FFD537BF-F145-4A93-B1F4-B31254D1489E}" destId="{DC65D51D-2922-410E-9261-C2032F80879C}" srcOrd="0" destOrd="0" presId="urn:microsoft.com/office/officeart/2008/layout/NameandTitleOrganizationalChart"/>
    <dgm:cxn modelId="{0CF7D6F2-06C1-480E-92E5-4EE2C9E8A825}" srcId="{61189C71-0D2B-4620-9A13-521D5DAAFA5C}" destId="{8792964B-3240-4C93-A217-64FA57C9D5BA}" srcOrd="3" destOrd="0" parTransId="{A24D9286-0797-4B8E-886E-C64DCC2031FC}" sibTransId="{FFD537BF-F145-4A93-B1F4-B31254D1489E}"/>
    <dgm:cxn modelId="{6E44A3F3-9417-44C8-B151-6CA37A85DECA}" type="presOf" srcId="{D7E561B3-6924-444C-90BD-AA0685166672}" destId="{D562833D-3658-47D1-8737-753DE86F61CA}" srcOrd="0" destOrd="0" presId="urn:microsoft.com/office/officeart/2008/layout/NameandTitleOrganizationalChart"/>
    <dgm:cxn modelId="{4F933EF6-17D2-4B34-852F-B2A6A3AD1DEC}" type="presOf" srcId="{F9A1A8EE-2CB8-4CD5-A8A0-BAE03DC012F7}" destId="{232E10F8-3332-4697-AD35-134AA38A5D22}" srcOrd="0" destOrd="0" presId="urn:microsoft.com/office/officeart/2008/layout/NameandTitleOrganizationalChart"/>
    <dgm:cxn modelId="{0E0141F6-2F89-4D1A-A781-81C040C90F1B}" type="presOf" srcId="{7C404C09-7F55-4178-B52B-32147CF68E5E}" destId="{5A36DEB8-F151-4445-8336-DD8E75F9B8F8}" srcOrd="1" destOrd="0" presId="urn:microsoft.com/office/officeart/2008/layout/NameandTitleOrganizationalChart"/>
    <dgm:cxn modelId="{B71C83FC-91FD-47A4-9F5B-0E217A7A3893}" type="presOf" srcId="{61189C71-0D2B-4620-9A13-521D5DAAFA5C}" destId="{C7B75E87-656B-4D2C-95A5-625F090EDD2B}" srcOrd="1" destOrd="0" presId="urn:microsoft.com/office/officeart/2008/layout/NameandTitleOrganizationalChart"/>
    <dgm:cxn modelId="{0CFD2BDD-F219-444F-ABE8-FAC8218C78FB}" type="presParOf" srcId="{569152DF-29D1-411C-A800-57BB1A5B8488}" destId="{89081D9C-496C-49A6-A484-8C9631EF9FDF}" srcOrd="0" destOrd="0" presId="urn:microsoft.com/office/officeart/2008/layout/NameandTitleOrganizationalChart"/>
    <dgm:cxn modelId="{3360F3AF-4F34-40FD-BA42-94DF043B973B}" type="presParOf" srcId="{89081D9C-496C-49A6-A484-8C9631EF9FDF}" destId="{ACFFCBCB-1444-4BA4-901D-072635EB4941}" srcOrd="0" destOrd="0" presId="urn:microsoft.com/office/officeart/2008/layout/NameandTitleOrganizationalChart"/>
    <dgm:cxn modelId="{6EA4449B-139A-42B1-B520-4D2B4F4F049F}" type="presParOf" srcId="{ACFFCBCB-1444-4BA4-901D-072635EB4941}" destId="{49EBD2C0-A66D-4299-B412-31ED95F8889E}" srcOrd="0" destOrd="0" presId="urn:microsoft.com/office/officeart/2008/layout/NameandTitleOrganizationalChart"/>
    <dgm:cxn modelId="{4F8C36D3-0BA7-4B58-A214-36DA437BDEED}" type="presParOf" srcId="{ACFFCBCB-1444-4BA4-901D-072635EB4941}" destId="{D562833D-3658-47D1-8737-753DE86F61CA}" srcOrd="1" destOrd="0" presId="urn:microsoft.com/office/officeart/2008/layout/NameandTitleOrganizationalChart"/>
    <dgm:cxn modelId="{EE4D0144-2488-45FE-B1D9-99165ADAF0CF}" type="presParOf" srcId="{ACFFCBCB-1444-4BA4-901D-072635EB4941}" destId="{C7B75E87-656B-4D2C-95A5-625F090EDD2B}" srcOrd="2" destOrd="0" presId="urn:microsoft.com/office/officeart/2008/layout/NameandTitleOrganizationalChart"/>
    <dgm:cxn modelId="{D23D9FEE-3BDB-4921-96E4-C1465DCF33EE}" type="presParOf" srcId="{89081D9C-496C-49A6-A484-8C9631EF9FDF}" destId="{7622EC92-F72E-4DC1-8D08-E51D6FC65FAD}" srcOrd="1" destOrd="0" presId="urn:microsoft.com/office/officeart/2008/layout/NameandTitleOrganizationalChart"/>
    <dgm:cxn modelId="{2E2B5514-2416-4CB6-AB72-01E3915A8C20}" type="presParOf" srcId="{7622EC92-F72E-4DC1-8D08-E51D6FC65FAD}" destId="{7C2D7C24-E1CA-4FB8-8248-E6F51E109FC6}" srcOrd="0" destOrd="0" presId="urn:microsoft.com/office/officeart/2008/layout/NameandTitleOrganizationalChart"/>
    <dgm:cxn modelId="{1D4FAE90-B1B9-4B3B-BA95-934E70E7BFA8}" type="presParOf" srcId="{7622EC92-F72E-4DC1-8D08-E51D6FC65FAD}" destId="{A03BC108-DD97-4FE9-8698-07E5852378D6}" srcOrd="1" destOrd="0" presId="urn:microsoft.com/office/officeart/2008/layout/NameandTitleOrganizationalChart"/>
    <dgm:cxn modelId="{1E3A1533-579F-42CE-9E03-76B087A81A2F}" type="presParOf" srcId="{A03BC108-DD97-4FE9-8698-07E5852378D6}" destId="{6298AC9D-F08C-422C-B065-BFBD120D64EC}" srcOrd="0" destOrd="0" presId="urn:microsoft.com/office/officeart/2008/layout/NameandTitleOrganizationalChart"/>
    <dgm:cxn modelId="{ADD2A207-F363-4A28-9EF7-322B9DB39FF3}" type="presParOf" srcId="{6298AC9D-F08C-422C-B065-BFBD120D64EC}" destId="{AA4B46B2-16BE-444A-9580-6F3D99BC333F}" srcOrd="0" destOrd="0" presId="urn:microsoft.com/office/officeart/2008/layout/NameandTitleOrganizationalChart"/>
    <dgm:cxn modelId="{33F2AEAB-3D40-4C4F-A385-D240B1D6D06D}" type="presParOf" srcId="{6298AC9D-F08C-422C-B065-BFBD120D64EC}" destId="{79E46147-5597-47D8-9297-8DFE7AF9F399}" srcOrd="1" destOrd="0" presId="urn:microsoft.com/office/officeart/2008/layout/NameandTitleOrganizationalChart"/>
    <dgm:cxn modelId="{8A4F959F-997C-486E-9711-F470707E41E2}" type="presParOf" srcId="{6298AC9D-F08C-422C-B065-BFBD120D64EC}" destId="{5A36DEB8-F151-4445-8336-DD8E75F9B8F8}" srcOrd="2" destOrd="0" presId="urn:microsoft.com/office/officeart/2008/layout/NameandTitleOrganizationalChart"/>
    <dgm:cxn modelId="{E8E8B506-9671-47B8-82B1-16361A26C00B}" type="presParOf" srcId="{A03BC108-DD97-4FE9-8698-07E5852378D6}" destId="{2F4F70AE-F7C4-4167-A53B-0C8C5F70A1B1}" srcOrd="1" destOrd="0" presId="urn:microsoft.com/office/officeart/2008/layout/NameandTitleOrganizationalChart"/>
    <dgm:cxn modelId="{82117EAA-6B4A-4C1D-9C88-A1A2869DBEAB}" type="presParOf" srcId="{A03BC108-DD97-4FE9-8698-07E5852378D6}" destId="{5441B0EE-2045-4C79-BCEE-E15EC4085672}" srcOrd="2" destOrd="0" presId="urn:microsoft.com/office/officeart/2008/layout/NameandTitleOrganizationalChart"/>
    <dgm:cxn modelId="{7AA9C531-B1FA-43E6-982B-49DEE11514D3}" type="presParOf" srcId="{7622EC92-F72E-4DC1-8D08-E51D6FC65FAD}" destId="{D26C67F9-6427-47EB-8458-8105F17AF370}" srcOrd="2" destOrd="0" presId="urn:microsoft.com/office/officeart/2008/layout/NameandTitleOrganizationalChart"/>
    <dgm:cxn modelId="{FDED7CC0-321C-4A1B-A72D-25A18949763C}" type="presParOf" srcId="{7622EC92-F72E-4DC1-8D08-E51D6FC65FAD}" destId="{CE2FF75A-950C-4BE5-8C4F-3206AFC4945F}" srcOrd="3" destOrd="0" presId="urn:microsoft.com/office/officeart/2008/layout/NameandTitleOrganizationalChart"/>
    <dgm:cxn modelId="{C164FA25-CFF0-47D2-A648-BE82FBA28962}" type="presParOf" srcId="{CE2FF75A-950C-4BE5-8C4F-3206AFC4945F}" destId="{74542020-66B7-44FE-B325-D032BB656AE0}" srcOrd="0" destOrd="0" presId="urn:microsoft.com/office/officeart/2008/layout/NameandTitleOrganizationalChart"/>
    <dgm:cxn modelId="{4C5F2EB7-3328-4763-A981-0E33C23B7D6A}" type="presParOf" srcId="{74542020-66B7-44FE-B325-D032BB656AE0}" destId="{44EC6711-ED61-4ADD-A810-AED9A6C371DC}" srcOrd="0" destOrd="0" presId="urn:microsoft.com/office/officeart/2008/layout/NameandTitleOrganizationalChart"/>
    <dgm:cxn modelId="{C6B958D0-CE09-4963-A219-3AD31F0FD775}" type="presParOf" srcId="{74542020-66B7-44FE-B325-D032BB656AE0}" destId="{DC65D51D-2922-410E-9261-C2032F80879C}" srcOrd="1" destOrd="0" presId="urn:microsoft.com/office/officeart/2008/layout/NameandTitleOrganizationalChart"/>
    <dgm:cxn modelId="{B8F85D03-F0B6-4EF4-A1EA-EB8EC63591ED}" type="presParOf" srcId="{74542020-66B7-44FE-B325-D032BB656AE0}" destId="{F5BC3D69-0D49-417C-BC8A-108A6B309E63}" srcOrd="2" destOrd="0" presId="urn:microsoft.com/office/officeart/2008/layout/NameandTitleOrganizationalChart"/>
    <dgm:cxn modelId="{3ED7DBD4-8584-4588-9F07-BCA5C248C2D4}" type="presParOf" srcId="{CE2FF75A-950C-4BE5-8C4F-3206AFC4945F}" destId="{C9BA272F-41C4-4DC9-A542-C476F58ABB7E}" srcOrd="1" destOrd="0" presId="urn:microsoft.com/office/officeart/2008/layout/NameandTitleOrganizationalChart"/>
    <dgm:cxn modelId="{8B6D2492-E284-4897-B69D-326CF7F792C9}" type="presParOf" srcId="{CE2FF75A-950C-4BE5-8C4F-3206AFC4945F}" destId="{67467DA8-401C-4782-AF0B-85FEEF3805C5}" srcOrd="2" destOrd="0" presId="urn:microsoft.com/office/officeart/2008/layout/NameandTitleOrganizationalChart"/>
    <dgm:cxn modelId="{522AE31C-124B-434A-8681-D79906FC6A0F}" type="presParOf" srcId="{7622EC92-F72E-4DC1-8D08-E51D6FC65FAD}" destId="{40B54185-357C-4B8C-9F9F-6ABF323CEAE1}" srcOrd="4" destOrd="0" presId="urn:microsoft.com/office/officeart/2008/layout/NameandTitleOrganizationalChart"/>
    <dgm:cxn modelId="{5661B248-D699-474A-A2E2-3321FF6EF890}" type="presParOf" srcId="{7622EC92-F72E-4DC1-8D08-E51D6FC65FAD}" destId="{04078CB9-1F25-4548-9546-AF37DDB8F567}" srcOrd="5" destOrd="0" presId="urn:microsoft.com/office/officeart/2008/layout/NameandTitleOrganizationalChart"/>
    <dgm:cxn modelId="{90FA9F0C-0107-4544-83C4-E18D52889AE9}" type="presParOf" srcId="{04078CB9-1F25-4548-9546-AF37DDB8F567}" destId="{74C95DF2-6C91-4EB2-9526-C35FB82C3DE1}" srcOrd="0" destOrd="0" presId="urn:microsoft.com/office/officeart/2008/layout/NameandTitleOrganizationalChart"/>
    <dgm:cxn modelId="{C1A019A6-DDE1-4DE9-99F8-3BCA9AB2EC17}" type="presParOf" srcId="{74C95DF2-6C91-4EB2-9526-C35FB82C3DE1}" destId="{29DCE96A-1FCC-40F5-AA5E-590D506856E4}" srcOrd="0" destOrd="0" presId="urn:microsoft.com/office/officeart/2008/layout/NameandTitleOrganizationalChart"/>
    <dgm:cxn modelId="{7407ED3F-A78A-48CB-A5EA-847C23D2D322}" type="presParOf" srcId="{74C95DF2-6C91-4EB2-9526-C35FB82C3DE1}" destId="{31890FA5-D42B-4EEB-964F-AD2F8DECC845}" srcOrd="1" destOrd="0" presId="urn:microsoft.com/office/officeart/2008/layout/NameandTitleOrganizationalChart"/>
    <dgm:cxn modelId="{E4E45D0C-4944-4063-B8A0-8A3947289084}" type="presParOf" srcId="{74C95DF2-6C91-4EB2-9526-C35FB82C3DE1}" destId="{D258ED2C-A60D-4A4F-8BA7-33B8232B4681}" srcOrd="2" destOrd="0" presId="urn:microsoft.com/office/officeart/2008/layout/NameandTitleOrganizationalChart"/>
    <dgm:cxn modelId="{5268DB7E-BA46-430D-8D34-F58CED8E0323}" type="presParOf" srcId="{04078CB9-1F25-4548-9546-AF37DDB8F567}" destId="{CB3D157C-22A6-4884-B45F-314CA27253A5}" srcOrd="1" destOrd="0" presId="urn:microsoft.com/office/officeart/2008/layout/NameandTitleOrganizationalChart"/>
    <dgm:cxn modelId="{2EE252DE-2986-4A9A-9769-8CD7AFF48E6E}" type="presParOf" srcId="{CB3D157C-22A6-4884-B45F-314CA27253A5}" destId="{6CBFF176-4BD4-4548-BEB0-E43D2DA04066}" srcOrd="0" destOrd="0" presId="urn:microsoft.com/office/officeart/2008/layout/NameandTitleOrganizationalChart"/>
    <dgm:cxn modelId="{07ED280F-402F-4FE7-BBC3-D96E0BAA6789}" type="presParOf" srcId="{CB3D157C-22A6-4884-B45F-314CA27253A5}" destId="{86009F46-5D33-4C5D-8058-C990669B79B9}" srcOrd="1" destOrd="0" presId="urn:microsoft.com/office/officeart/2008/layout/NameandTitleOrganizationalChart"/>
    <dgm:cxn modelId="{B835AF94-A1B9-4E7C-82C3-CD42E41C9ECD}" type="presParOf" srcId="{86009F46-5D33-4C5D-8058-C990669B79B9}" destId="{D1DCA5FE-D6DF-440A-8755-F1059FAE285D}" srcOrd="0" destOrd="0" presId="urn:microsoft.com/office/officeart/2008/layout/NameandTitleOrganizationalChart"/>
    <dgm:cxn modelId="{0FA30960-831B-4FC5-B7E2-B3E8A0D452EA}" type="presParOf" srcId="{D1DCA5FE-D6DF-440A-8755-F1059FAE285D}" destId="{232E10F8-3332-4697-AD35-134AA38A5D22}" srcOrd="0" destOrd="0" presId="urn:microsoft.com/office/officeart/2008/layout/NameandTitleOrganizationalChart"/>
    <dgm:cxn modelId="{1D875349-2C6F-40A8-B819-EEFA7C9EF52A}" type="presParOf" srcId="{D1DCA5FE-D6DF-440A-8755-F1059FAE285D}" destId="{2A6FFCF6-B43C-4369-80A1-AB953AD4F7AB}" srcOrd="1" destOrd="0" presId="urn:microsoft.com/office/officeart/2008/layout/NameandTitleOrganizationalChart"/>
    <dgm:cxn modelId="{07DE584D-FE8D-403E-9F6A-823FAB7B4077}" type="presParOf" srcId="{D1DCA5FE-D6DF-440A-8755-F1059FAE285D}" destId="{664BB2B2-B939-4272-ADE1-A2CCAEEEBD58}" srcOrd="2" destOrd="0" presId="urn:microsoft.com/office/officeart/2008/layout/NameandTitleOrganizationalChart"/>
    <dgm:cxn modelId="{BD9B8536-CDD6-42C8-95F5-E6D9438B3511}" type="presParOf" srcId="{86009F46-5D33-4C5D-8058-C990669B79B9}" destId="{F1EBBC47-1FD3-466B-9E1A-D225CF7E494B}" srcOrd="1" destOrd="0" presId="urn:microsoft.com/office/officeart/2008/layout/NameandTitleOrganizationalChart"/>
    <dgm:cxn modelId="{3A47F487-CCFD-447B-AA4A-BF5C95D698C6}" type="presParOf" srcId="{86009F46-5D33-4C5D-8058-C990669B79B9}" destId="{BC786773-C0D4-41F7-AF85-31F8E8C4F9B1}" srcOrd="2" destOrd="0" presId="urn:microsoft.com/office/officeart/2008/layout/NameandTitleOrganizationalChart"/>
    <dgm:cxn modelId="{C70F2CA9-5D8D-4AD7-B873-E728024AE4ED}" type="presParOf" srcId="{04078CB9-1F25-4548-9546-AF37DDB8F567}" destId="{385D4F62-320B-499C-B5A5-8CFE570FF706}" srcOrd="2" destOrd="0" presId="urn:microsoft.com/office/officeart/2008/layout/NameandTitleOrganizationalChart"/>
    <dgm:cxn modelId="{C4C73D21-566C-4B13-80EB-73800CBA9867}" type="presParOf" srcId="{89081D9C-496C-49A6-A484-8C9631EF9FDF}" destId="{306CB2AB-E2D5-4193-8109-E13D33A20708}" srcOrd="2" destOrd="0" presId="urn:microsoft.com/office/officeart/2008/layout/NameandTitleOrganizationalChart"/>
    <dgm:cxn modelId="{36C274CC-93C3-494D-886E-B5212B76886F}" type="presParOf" srcId="{306CB2AB-E2D5-4193-8109-E13D33A20708}" destId="{353F9F9D-92D8-4603-A250-109D9A819242}" srcOrd="0" destOrd="0" presId="urn:microsoft.com/office/officeart/2008/layout/NameandTitleOrganizationalChart"/>
    <dgm:cxn modelId="{D6DE171B-7BB9-4BA6-BB74-C6239138D873}" type="presParOf" srcId="{306CB2AB-E2D5-4193-8109-E13D33A20708}" destId="{5D55259D-7C51-456B-8740-446BD4E390B3}" srcOrd="1" destOrd="0" presId="urn:microsoft.com/office/officeart/2008/layout/NameandTitleOrganizationalChart"/>
    <dgm:cxn modelId="{56C04FE7-A9C3-410A-8BCF-1D647267F869}" type="presParOf" srcId="{5D55259D-7C51-456B-8740-446BD4E390B3}" destId="{A6614687-B5CB-45C5-8793-843EF1FE2F3B}" srcOrd="0" destOrd="0" presId="urn:microsoft.com/office/officeart/2008/layout/NameandTitleOrganizationalChart"/>
    <dgm:cxn modelId="{246F7B4D-69CA-4F1A-A62F-6966591177CB}" type="presParOf" srcId="{A6614687-B5CB-45C5-8793-843EF1FE2F3B}" destId="{DC195AC1-E8EC-4309-A173-F91F76095C21}" srcOrd="0" destOrd="0" presId="urn:microsoft.com/office/officeart/2008/layout/NameandTitleOrganizationalChart"/>
    <dgm:cxn modelId="{F640DC98-83D5-4103-AB70-6354A8D1C3CC}" type="presParOf" srcId="{A6614687-B5CB-45C5-8793-843EF1FE2F3B}" destId="{BD592BA8-D67E-4235-A85C-FC030F75E7AD}" srcOrd="1" destOrd="0" presId="urn:microsoft.com/office/officeart/2008/layout/NameandTitleOrganizationalChart"/>
    <dgm:cxn modelId="{432E131B-8807-47D5-8A35-9F79B7FAD53B}" type="presParOf" srcId="{A6614687-B5CB-45C5-8793-843EF1FE2F3B}" destId="{0E04D493-7874-4531-BBF6-E505EE4DDCA0}" srcOrd="2" destOrd="0" presId="urn:microsoft.com/office/officeart/2008/layout/NameandTitleOrganizationalChart"/>
    <dgm:cxn modelId="{CB64B37D-61F3-46EA-B714-856FD82E8592}" type="presParOf" srcId="{5D55259D-7C51-456B-8740-446BD4E390B3}" destId="{0AF0E768-8522-4C87-B57B-68007CFB2697}" srcOrd="1" destOrd="0" presId="urn:microsoft.com/office/officeart/2008/layout/NameandTitleOrganizationalChart"/>
    <dgm:cxn modelId="{693BC454-E920-4B8F-B88C-FA43B2BB8274}" type="presParOf" srcId="{5D55259D-7C51-456B-8740-446BD4E390B3}" destId="{DF32B6EF-FB41-455A-A922-6326FE0E7EF3}" srcOrd="2" destOrd="0" presId="urn:microsoft.com/office/officeart/2008/layout/NameandTitleOrganizationalChart"/>
    <dgm:cxn modelId="{A42782D2-F55B-465E-9502-F3ADB1E35322}" type="presParOf" srcId="{306CB2AB-E2D5-4193-8109-E13D33A20708}" destId="{B5C2AE33-3FEE-401F-856A-7C3BCE3B24C2}" srcOrd="2" destOrd="0" presId="urn:microsoft.com/office/officeart/2008/layout/NameandTitleOrganizationalChart"/>
    <dgm:cxn modelId="{E048BD2D-DA9B-43E6-98C4-C67282040DFE}" type="presParOf" srcId="{306CB2AB-E2D5-4193-8109-E13D33A20708}" destId="{ABB1B649-DC95-4B86-8070-8B30ACF1AD85}" srcOrd="3" destOrd="0" presId="urn:microsoft.com/office/officeart/2008/layout/NameandTitleOrganizationalChart"/>
    <dgm:cxn modelId="{4A876A36-580F-4727-881F-C76BDEF88739}" type="presParOf" srcId="{ABB1B649-DC95-4B86-8070-8B30ACF1AD85}" destId="{7F08A2DB-950C-469E-9BE0-A833E724F265}" srcOrd="0" destOrd="0" presId="urn:microsoft.com/office/officeart/2008/layout/NameandTitleOrganizationalChart"/>
    <dgm:cxn modelId="{9ACFC06C-09CA-49A8-90C6-FE7B6F95DB1B}" type="presParOf" srcId="{7F08A2DB-950C-469E-9BE0-A833E724F265}" destId="{662F8943-E37C-4473-91BE-1CF651A993D5}" srcOrd="0" destOrd="0" presId="urn:microsoft.com/office/officeart/2008/layout/NameandTitleOrganizationalChart"/>
    <dgm:cxn modelId="{653984A2-AA4C-479C-8733-1DC3CB825EFC}" type="presParOf" srcId="{7F08A2DB-950C-469E-9BE0-A833E724F265}" destId="{B8FD2DA2-31F7-4BC7-9A08-6B5053A3D80D}" srcOrd="1" destOrd="0" presId="urn:microsoft.com/office/officeart/2008/layout/NameandTitleOrganizationalChart"/>
    <dgm:cxn modelId="{B3872E6C-154A-4778-AD32-A9147B76010C}" type="presParOf" srcId="{7F08A2DB-950C-469E-9BE0-A833E724F265}" destId="{685D9EF3-9F2B-421A-907C-9ECD59D13BF0}" srcOrd="2" destOrd="0" presId="urn:microsoft.com/office/officeart/2008/layout/NameandTitleOrganizationalChart"/>
    <dgm:cxn modelId="{8D3E7D8F-1791-4E9E-9C0A-C7A9765FC5E0}" type="presParOf" srcId="{ABB1B649-DC95-4B86-8070-8B30ACF1AD85}" destId="{667B2989-12B1-457F-8947-BC64B3D5D584}" srcOrd="1" destOrd="0" presId="urn:microsoft.com/office/officeart/2008/layout/NameandTitleOrganizationalChart"/>
    <dgm:cxn modelId="{9D63DA17-6267-4DE9-A6CC-F34AC73C6636}" type="presParOf" srcId="{ABB1B649-DC95-4B86-8070-8B30ACF1AD85}" destId="{20862B8F-BB15-419C-B520-D91B0EE87C78}" srcOrd="2" destOrd="0" presId="urn:microsoft.com/office/officeart/2008/layout/NameandTitleOrganizational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C2AE33-3FEE-401F-856A-7C3BCE3B24C2}">
      <dsp:nvSpPr>
        <dsp:cNvPr id="0" name=""/>
        <dsp:cNvSpPr/>
      </dsp:nvSpPr>
      <dsp:spPr>
        <a:xfrm>
          <a:off x="4693068" y="931722"/>
          <a:ext cx="307275" cy="1003852"/>
        </a:xfrm>
        <a:custGeom>
          <a:avLst/>
          <a:gdLst/>
          <a:ahLst/>
          <a:cxnLst/>
          <a:rect l="0" t="0" r="0" b="0"/>
          <a:pathLst>
            <a:path>
              <a:moveTo>
                <a:pt x="0" y="0"/>
              </a:moveTo>
              <a:lnTo>
                <a:pt x="0" y="1003852"/>
              </a:lnTo>
              <a:lnTo>
                <a:pt x="307275" y="1003852"/>
              </a:lnTo>
            </a:path>
          </a:pathLst>
        </a:custGeom>
        <a:noFill/>
        <a:ln w="34925" cap="flat" cmpd="sng" algn="in">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53F9F9D-92D8-4603-A250-109D9A819242}">
      <dsp:nvSpPr>
        <dsp:cNvPr id="0" name=""/>
        <dsp:cNvSpPr/>
      </dsp:nvSpPr>
      <dsp:spPr>
        <a:xfrm>
          <a:off x="4385792" y="931722"/>
          <a:ext cx="307275" cy="1003852"/>
        </a:xfrm>
        <a:custGeom>
          <a:avLst/>
          <a:gdLst/>
          <a:ahLst/>
          <a:cxnLst/>
          <a:rect l="0" t="0" r="0" b="0"/>
          <a:pathLst>
            <a:path>
              <a:moveTo>
                <a:pt x="307275" y="0"/>
              </a:moveTo>
              <a:lnTo>
                <a:pt x="307275" y="1003852"/>
              </a:lnTo>
              <a:lnTo>
                <a:pt x="0" y="1003852"/>
              </a:lnTo>
            </a:path>
          </a:pathLst>
        </a:custGeom>
        <a:noFill/>
        <a:ln w="34925" cap="flat" cmpd="sng" algn="in">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BFF176-4BD4-4548-BEB0-E43D2DA04066}">
      <dsp:nvSpPr>
        <dsp:cNvPr id="0" name=""/>
        <dsp:cNvSpPr/>
      </dsp:nvSpPr>
      <dsp:spPr>
        <a:xfrm>
          <a:off x="7060835" y="3870836"/>
          <a:ext cx="91440" cy="538147"/>
        </a:xfrm>
        <a:custGeom>
          <a:avLst/>
          <a:gdLst/>
          <a:ahLst/>
          <a:cxnLst/>
          <a:rect l="0" t="0" r="0" b="0"/>
          <a:pathLst>
            <a:path>
              <a:moveTo>
                <a:pt x="45720" y="0"/>
              </a:moveTo>
              <a:lnTo>
                <a:pt x="45720" y="538147"/>
              </a:lnTo>
            </a:path>
          </a:pathLst>
        </a:custGeom>
        <a:noFill/>
        <a:ln w="34925" cap="flat" cmpd="sng" algn="in">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B54185-357C-4B8C-9F9F-6ABF323CEAE1}">
      <dsp:nvSpPr>
        <dsp:cNvPr id="0" name=""/>
        <dsp:cNvSpPr/>
      </dsp:nvSpPr>
      <dsp:spPr>
        <a:xfrm>
          <a:off x="4693068" y="931722"/>
          <a:ext cx="2413487" cy="2007704"/>
        </a:xfrm>
        <a:custGeom>
          <a:avLst/>
          <a:gdLst/>
          <a:ahLst/>
          <a:cxnLst/>
          <a:rect l="0" t="0" r="0" b="0"/>
          <a:pathLst>
            <a:path>
              <a:moveTo>
                <a:pt x="0" y="0"/>
              </a:moveTo>
              <a:lnTo>
                <a:pt x="0" y="1790375"/>
              </a:lnTo>
              <a:lnTo>
                <a:pt x="2413487" y="1790375"/>
              </a:lnTo>
              <a:lnTo>
                <a:pt x="2413487" y="2007704"/>
              </a:lnTo>
            </a:path>
          </a:pathLst>
        </a:custGeom>
        <a:noFill/>
        <a:ln w="34925" cap="flat" cmpd="sng" algn="in">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26C67F9-6427-47EB-8458-8105F17AF370}">
      <dsp:nvSpPr>
        <dsp:cNvPr id="0" name=""/>
        <dsp:cNvSpPr/>
      </dsp:nvSpPr>
      <dsp:spPr>
        <a:xfrm>
          <a:off x="4647348" y="931722"/>
          <a:ext cx="91440" cy="2007704"/>
        </a:xfrm>
        <a:custGeom>
          <a:avLst/>
          <a:gdLst/>
          <a:ahLst/>
          <a:cxnLst/>
          <a:rect l="0" t="0" r="0" b="0"/>
          <a:pathLst>
            <a:path>
              <a:moveTo>
                <a:pt x="45720" y="0"/>
              </a:moveTo>
              <a:lnTo>
                <a:pt x="45720" y="2007704"/>
              </a:lnTo>
            </a:path>
          </a:pathLst>
        </a:custGeom>
        <a:noFill/>
        <a:ln w="34925" cap="flat" cmpd="sng" algn="in">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2D7C24-E1CA-4FB8-8248-E6F51E109FC6}">
      <dsp:nvSpPr>
        <dsp:cNvPr id="0" name=""/>
        <dsp:cNvSpPr/>
      </dsp:nvSpPr>
      <dsp:spPr>
        <a:xfrm>
          <a:off x="2279581" y="931722"/>
          <a:ext cx="2413487" cy="2007704"/>
        </a:xfrm>
        <a:custGeom>
          <a:avLst/>
          <a:gdLst/>
          <a:ahLst/>
          <a:cxnLst/>
          <a:rect l="0" t="0" r="0" b="0"/>
          <a:pathLst>
            <a:path>
              <a:moveTo>
                <a:pt x="2413487" y="0"/>
              </a:moveTo>
              <a:lnTo>
                <a:pt x="2413487" y="1790375"/>
              </a:lnTo>
              <a:lnTo>
                <a:pt x="0" y="1790375"/>
              </a:lnTo>
              <a:lnTo>
                <a:pt x="0" y="2007704"/>
              </a:lnTo>
            </a:path>
          </a:pathLst>
        </a:custGeom>
        <a:noFill/>
        <a:ln w="34925" cap="flat" cmpd="sng" algn="in">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9EBD2C0-A66D-4299-B412-31ED95F8889E}">
      <dsp:nvSpPr>
        <dsp:cNvPr id="0" name=""/>
        <dsp:cNvSpPr/>
      </dsp:nvSpPr>
      <dsp:spPr>
        <a:xfrm>
          <a:off x="3793600" y="313"/>
          <a:ext cx="1798935" cy="931409"/>
        </a:xfrm>
        <a:prstGeom prst="rect">
          <a:avLst/>
        </a:prstGeom>
        <a:solidFill>
          <a:schemeClr val="lt1">
            <a:hueOff val="0"/>
            <a:satOff val="0"/>
            <a:lumOff val="0"/>
            <a:alphaOff val="0"/>
          </a:schemeClr>
        </a:solidFill>
        <a:ln w="34925" cap="flat" cmpd="sng" algn="in">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31432" numCol="1" spcCol="1270" anchor="ctr" anchorCtr="0">
          <a:noAutofit/>
        </a:bodyPr>
        <a:lstStyle/>
        <a:p>
          <a:pPr marL="0" lvl="0" indent="0" algn="ctr" defTabSz="889000">
            <a:lnSpc>
              <a:spcPct val="90000"/>
            </a:lnSpc>
            <a:spcBef>
              <a:spcPct val="0"/>
            </a:spcBef>
            <a:spcAft>
              <a:spcPct val="35000"/>
            </a:spcAft>
            <a:buNone/>
          </a:pPr>
          <a:r>
            <a:rPr lang="es-MX" sz="2000" kern="1200" dirty="0"/>
            <a:t>Dueño de la  Empresa</a:t>
          </a:r>
        </a:p>
      </dsp:txBody>
      <dsp:txXfrm>
        <a:off x="3793600" y="313"/>
        <a:ext cx="1798935" cy="931409"/>
      </dsp:txXfrm>
    </dsp:sp>
    <dsp:sp modelId="{D562833D-3658-47D1-8737-753DE86F61CA}">
      <dsp:nvSpPr>
        <dsp:cNvPr id="0" name=""/>
        <dsp:cNvSpPr/>
      </dsp:nvSpPr>
      <dsp:spPr>
        <a:xfrm>
          <a:off x="4153387" y="724743"/>
          <a:ext cx="1619042" cy="310469"/>
        </a:xfrm>
        <a:prstGeom prst="rect">
          <a:avLst/>
        </a:prstGeom>
        <a:solidFill>
          <a:schemeClr val="accent1">
            <a:alpha val="90000"/>
            <a:tint val="4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6985" rIns="27940" bIns="6985" numCol="1" spcCol="1270" anchor="ctr" anchorCtr="0">
          <a:noAutofit/>
        </a:bodyPr>
        <a:lstStyle/>
        <a:p>
          <a:pPr marL="0" lvl="0" indent="0" algn="r" defTabSz="488950">
            <a:lnSpc>
              <a:spcPct val="90000"/>
            </a:lnSpc>
            <a:spcBef>
              <a:spcPct val="0"/>
            </a:spcBef>
            <a:spcAft>
              <a:spcPct val="35000"/>
            </a:spcAft>
            <a:buNone/>
          </a:pPr>
          <a:r>
            <a:rPr lang="es-MX" sz="1100" kern="1200"/>
            <a:t>Mtro. Adrian Isabel Monroy Huitron</a:t>
          </a:r>
        </a:p>
      </dsp:txBody>
      <dsp:txXfrm>
        <a:off x="4153387" y="724743"/>
        <a:ext cx="1619042" cy="310469"/>
      </dsp:txXfrm>
    </dsp:sp>
    <dsp:sp modelId="{AA4B46B2-16BE-444A-9580-6F3D99BC333F}">
      <dsp:nvSpPr>
        <dsp:cNvPr id="0" name=""/>
        <dsp:cNvSpPr/>
      </dsp:nvSpPr>
      <dsp:spPr>
        <a:xfrm>
          <a:off x="1380113" y="2939427"/>
          <a:ext cx="1798935" cy="931409"/>
        </a:xfrm>
        <a:prstGeom prst="rect">
          <a:avLst/>
        </a:prstGeom>
        <a:solidFill>
          <a:schemeClr val="lt1">
            <a:hueOff val="0"/>
            <a:satOff val="0"/>
            <a:lumOff val="0"/>
            <a:alphaOff val="0"/>
          </a:schemeClr>
        </a:solidFill>
        <a:ln w="34925" cap="flat" cmpd="sng" algn="in">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31432" numCol="1" spcCol="1270" anchor="ctr" anchorCtr="0">
          <a:noAutofit/>
        </a:bodyPr>
        <a:lstStyle/>
        <a:p>
          <a:pPr marL="0" lvl="0" indent="0" algn="ctr" defTabSz="889000">
            <a:lnSpc>
              <a:spcPct val="90000"/>
            </a:lnSpc>
            <a:spcBef>
              <a:spcPct val="0"/>
            </a:spcBef>
            <a:spcAft>
              <a:spcPct val="35000"/>
            </a:spcAft>
            <a:buNone/>
          </a:pPr>
          <a:r>
            <a:rPr lang="es-MX" sz="2000" kern="1200"/>
            <a:t>Auxiliar Administrativo	</a:t>
          </a:r>
        </a:p>
      </dsp:txBody>
      <dsp:txXfrm>
        <a:off x="1380113" y="2939427"/>
        <a:ext cx="1798935" cy="931409"/>
      </dsp:txXfrm>
    </dsp:sp>
    <dsp:sp modelId="{79E46147-5597-47D8-9297-8DFE7AF9F399}">
      <dsp:nvSpPr>
        <dsp:cNvPr id="0" name=""/>
        <dsp:cNvSpPr/>
      </dsp:nvSpPr>
      <dsp:spPr>
        <a:xfrm>
          <a:off x="1739900" y="3663856"/>
          <a:ext cx="1619042" cy="310469"/>
        </a:xfrm>
        <a:prstGeom prst="rect">
          <a:avLst/>
        </a:prstGeom>
        <a:solidFill>
          <a:schemeClr val="accent1">
            <a:alpha val="90000"/>
            <a:tint val="4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6985" rIns="27940" bIns="6985" numCol="1" spcCol="1270" anchor="ctr" anchorCtr="0">
          <a:noAutofit/>
        </a:bodyPr>
        <a:lstStyle/>
        <a:p>
          <a:pPr marL="0" lvl="0" indent="0" algn="r" defTabSz="488950">
            <a:lnSpc>
              <a:spcPct val="90000"/>
            </a:lnSpc>
            <a:spcBef>
              <a:spcPct val="0"/>
            </a:spcBef>
            <a:spcAft>
              <a:spcPct val="35000"/>
            </a:spcAft>
            <a:buNone/>
          </a:pPr>
          <a:r>
            <a:rPr lang="es-MX" sz="1100" kern="1200"/>
            <a:t>Rodrigo de la Cruz Lagunas</a:t>
          </a:r>
        </a:p>
      </dsp:txBody>
      <dsp:txXfrm>
        <a:off x="1739900" y="3663856"/>
        <a:ext cx="1619042" cy="310469"/>
      </dsp:txXfrm>
    </dsp:sp>
    <dsp:sp modelId="{44EC6711-ED61-4ADD-A810-AED9A6C371DC}">
      <dsp:nvSpPr>
        <dsp:cNvPr id="0" name=""/>
        <dsp:cNvSpPr/>
      </dsp:nvSpPr>
      <dsp:spPr>
        <a:xfrm>
          <a:off x="3793600" y="2939427"/>
          <a:ext cx="1798935" cy="931409"/>
        </a:xfrm>
        <a:prstGeom prst="rect">
          <a:avLst/>
        </a:prstGeom>
        <a:solidFill>
          <a:schemeClr val="lt1">
            <a:hueOff val="0"/>
            <a:satOff val="0"/>
            <a:lumOff val="0"/>
            <a:alphaOff val="0"/>
          </a:schemeClr>
        </a:solidFill>
        <a:ln w="34925" cap="flat" cmpd="sng" algn="in">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31432" numCol="1" spcCol="1270" anchor="ctr" anchorCtr="0">
          <a:noAutofit/>
        </a:bodyPr>
        <a:lstStyle/>
        <a:p>
          <a:pPr marL="0" lvl="0" indent="0" algn="ctr" defTabSz="889000">
            <a:lnSpc>
              <a:spcPct val="90000"/>
            </a:lnSpc>
            <a:spcBef>
              <a:spcPct val="0"/>
            </a:spcBef>
            <a:spcAft>
              <a:spcPct val="35000"/>
            </a:spcAft>
            <a:buNone/>
          </a:pPr>
          <a:r>
            <a:rPr lang="es-MX" sz="2000" kern="1200"/>
            <a:t>Auxiliares Administrativos Local 2</a:t>
          </a:r>
        </a:p>
      </dsp:txBody>
      <dsp:txXfrm>
        <a:off x="3793600" y="2939427"/>
        <a:ext cx="1798935" cy="931409"/>
      </dsp:txXfrm>
    </dsp:sp>
    <dsp:sp modelId="{DC65D51D-2922-410E-9261-C2032F80879C}">
      <dsp:nvSpPr>
        <dsp:cNvPr id="0" name=""/>
        <dsp:cNvSpPr/>
      </dsp:nvSpPr>
      <dsp:spPr>
        <a:xfrm>
          <a:off x="4153387" y="3663856"/>
          <a:ext cx="1619042" cy="310469"/>
        </a:xfrm>
        <a:prstGeom prst="rect">
          <a:avLst/>
        </a:prstGeom>
        <a:solidFill>
          <a:schemeClr val="accent1">
            <a:alpha val="90000"/>
            <a:tint val="4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13335" rIns="53340" bIns="13335" numCol="1" spcCol="1270" anchor="ctr" anchorCtr="0">
          <a:noAutofit/>
        </a:bodyPr>
        <a:lstStyle/>
        <a:p>
          <a:pPr marL="0" lvl="0" indent="0" algn="r" defTabSz="933450">
            <a:lnSpc>
              <a:spcPct val="90000"/>
            </a:lnSpc>
            <a:spcBef>
              <a:spcPct val="0"/>
            </a:spcBef>
            <a:spcAft>
              <a:spcPct val="35000"/>
            </a:spcAft>
            <a:buNone/>
          </a:pPr>
          <a:r>
            <a:rPr lang="es-MX" sz="2100" kern="1200"/>
            <a:t>//</a:t>
          </a:r>
        </a:p>
      </dsp:txBody>
      <dsp:txXfrm>
        <a:off x="4153387" y="3663856"/>
        <a:ext cx="1619042" cy="310469"/>
      </dsp:txXfrm>
    </dsp:sp>
    <dsp:sp modelId="{29DCE96A-1FCC-40F5-AA5E-590D506856E4}">
      <dsp:nvSpPr>
        <dsp:cNvPr id="0" name=""/>
        <dsp:cNvSpPr/>
      </dsp:nvSpPr>
      <dsp:spPr>
        <a:xfrm>
          <a:off x="6207087" y="2939427"/>
          <a:ext cx="1798935" cy="931409"/>
        </a:xfrm>
        <a:prstGeom prst="rect">
          <a:avLst/>
        </a:prstGeom>
        <a:solidFill>
          <a:schemeClr val="lt1">
            <a:hueOff val="0"/>
            <a:satOff val="0"/>
            <a:lumOff val="0"/>
            <a:alphaOff val="0"/>
          </a:schemeClr>
        </a:solidFill>
        <a:ln w="34925" cap="flat" cmpd="sng" algn="in">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31432" numCol="1" spcCol="1270" anchor="ctr" anchorCtr="0">
          <a:noAutofit/>
        </a:bodyPr>
        <a:lstStyle/>
        <a:p>
          <a:pPr marL="0" lvl="0" indent="0" algn="ctr" defTabSz="889000">
            <a:lnSpc>
              <a:spcPct val="90000"/>
            </a:lnSpc>
            <a:spcBef>
              <a:spcPct val="0"/>
            </a:spcBef>
            <a:spcAft>
              <a:spcPct val="35000"/>
            </a:spcAft>
            <a:buNone/>
          </a:pPr>
          <a:r>
            <a:rPr lang="es-MX" sz="2000" kern="1200"/>
            <a:t>Administrador de Pedidos y Entregas</a:t>
          </a:r>
        </a:p>
      </dsp:txBody>
      <dsp:txXfrm>
        <a:off x="6207087" y="2939427"/>
        <a:ext cx="1798935" cy="931409"/>
      </dsp:txXfrm>
    </dsp:sp>
    <dsp:sp modelId="{31890FA5-D42B-4EEB-964F-AD2F8DECC845}">
      <dsp:nvSpPr>
        <dsp:cNvPr id="0" name=""/>
        <dsp:cNvSpPr/>
      </dsp:nvSpPr>
      <dsp:spPr>
        <a:xfrm>
          <a:off x="6566874" y="3663856"/>
          <a:ext cx="1619042" cy="310469"/>
        </a:xfrm>
        <a:prstGeom prst="rect">
          <a:avLst/>
        </a:prstGeom>
        <a:solidFill>
          <a:schemeClr val="accent1">
            <a:alpha val="90000"/>
            <a:tint val="4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13335" rIns="53340" bIns="13335" numCol="1" spcCol="1270" anchor="ctr" anchorCtr="0">
          <a:noAutofit/>
        </a:bodyPr>
        <a:lstStyle/>
        <a:p>
          <a:pPr marL="0" lvl="0" indent="0" algn="r" defTabSz="933450">
            <a:lnSpc>
              <a:spcPct val="90000"/>
            </a:lnSpc>
            <a:spcBef>
              <a:spcPct val="0"/>
            </a:spcBef>
            <a:spcAft>
              <a:spcPct val="35000"/>
            </a:spcAft>
            <a:buNone/>
          </a:pPr>
          <a:r>
            <a:rPr lang="es-MX" sz="2100" kern="1200"/>
            <a:t>//</a:t>
          </a:r>
        </a:p>
      </dsp:txBody>
      <dsp:txXfrm>
        <a:off x="6566874" y="3663856"/>
        <a:ext cx="1619042" cy="310469"/>
      </dsp:txXfrm>
    </dsp:sp>
    <dsp:sp modelId="{232E10F8-3332-4697-AD35-134AA38A5D22}">
      <dsp:nvSpPr>
        <dsp:cNvPr id="0" name=""/>
        <dsp:cNvSpPr/>
      </dsp:nvSpPr>
      <dsp:spPr>
        <a:xfrm>
          <a:off x="6207087" y="4408984"/>
          <a:ext cx="1798935" cy="931409"/>
        </a:xfrm>
        <a:prstGeom prst="rect">
          <a:avLst/>
        </a:prstGeom>
        <a:solidFill>
          <a:schemeClr val="lt1">
            <a:hueOff val="0"/>
            <a:satOff val="0"/>
            <a:lumOff val="0"/>
            <a:alphaOff val="0"/>
          </a:schemeClr>
        </a:solidFill>
        <a:ln w="34925" cap="flat" cmpd="sng" algn="in">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31432" numCol="1" spcCol="1270" anchor="ctr" anchorCtr="0">
          <a:noAutofit/>
        </a:bodyPr>
        <a:lstStyle/>
        <a:p>
          <a:pPr marL="0" lvl="0" indent="0" algn="ctr" defTabSz="889000">
            <a:lnSpc>
              <a:spcPct val="90000"/>
            </a:lnSpc>
            <a:spcBef>
              <a:spcPct val="0"/>
            </a:spcBef>
            <a:spcAft>
              <a:spcPct val="35000"/>
            </a:spcAft>
            <a:buNone/>
          </a:pPr>
          <a:r>
            <a:rPr lang="es-MX" sz="2000" kern="1200"/>
            <a:t>Personal</a:t>
          </a:r>
        </a:p>
      </dsp:txBody>
      <dsp:txXfrm>
        <a:off x="6207087" y="4408984"/>
        <a:ext cx="1798935" cy="931409"/>
      </dsp:txXfrm>
    </dsp:sp>
    <dsp:sp modelId="{2A6FFCF6-B43C-4369-80A1-AB953AD4F7AB}">
      <dsp:nvSpPr>
        <dsp:cNvPr id="0" name=""/>
        <dsp:cNvSpPr/>
      </dsp:nvSpPr>
      <dsp:spPr>
        <a:xfrm>
          <a:off x="6566874" y="5133413"/>
          <a:ext cx="1619042" cy="310469"/>
        </a:xfrm>
        <a:prstGeom prst="rect">
          <a:avLst/>
        </a:prstGeom>
        <a:solidFill>
          <a:schemeClr val="accent1">
            <a:alpha val="90000"/>
            <a:tint val="4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13335" rIns="53340" bIns="13335" numCol="1" spcCol="1270" anchor="ctr" anchorCtr="0">
          <a:noAutofit/>
        </a:bodyPr>
        <a:lstStyle/>
        <a:p>
          <a:pPr marL="0" lvl="0" indent="0" algn="r" defTabSz="933450">
            <a:lnSpc>
              <a:spcPct val="90000"/>
            </a:lnSpc>
            <a:spcBef>
              <a:spcPct val="0"/>
            </a:spcBef>
            <a:spcAft>
              <a:spcPct val="35000"/>
            </a:spcAft>
            <a:buNone/>
          </a:pPr>
          <a:r>
            <a:rPr lang="es-MX" sz="2100" kern="1200"/>
            <a:t>//</a:t>
          </a:r>
        </a:p>
      </dsp:txBody>
      <dsp:txXfrm>
        <a:off x="6566874" y="5133413"/>
        <a:ext cx="1619042" cy="310469"/>
      </dsp:txXfrm>
    </dsp:sp>
    <dsp:sp modelId="{DC195AC1-E8EC-4309-A173-F91F76095C21}">
      <dsp:nvSpPr>
        <dsp:cNvPr id="0" name=""/>
        <dsp:cNvSpPr/>
      </dsp:nvSpPr>
      <dsp:spPr>
        <a:xfrm>
          <a:off x="2586856" y="1469870"/>
          <a:ext cx="1798935" cy="931409"/>
        </a:xfrm>
        <a:prstGeom prst="rect">
          <a:avLst/>
        </a:prstGeom>
        <a:solidFill>
          <a:schemeClr val="lt1">
            <a:hueOff val="0"/>
            <a:satOff val="0"/>
            <a:lumOff val="0"/>
            <a:alphaOff val="0"/>
          </a:schemeClr>
        </a:solidFill>
        <a:ln w="34925" cap="flat" cmpd="sng" algn="in">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31432" numCol="1" spcCol="1270" anchor="ctr" anchorCtr="0">
          <a:noAutofit/>
        </a:bodyPr>
        <a:lstStyle/>
        <a:p>
          <a:pPr marL="0" lvl="0" indent="0" algn="ctr" defTabSz="889000">
            <a:lnSpc>
              <a:spcPct val="90000"/>
            </a:lnSpc>
            <a:spcBef>
              <a:spcPct val="0"/>
            </a:spcBef>
            <a:spcAft>
              <a:spcPct val="35000"/>
            </a:spcAft>
            <a:buNone/>
          </a:pPr>
          <a:r>
            <a:rPr lang="es-MX" sz="2000" kern="1200"/>
            <a:t>Administrador </a:t>
          </a:r>
        </a:p>
      </dsp:txBody>
      <dsp:txXfrm>
        <a:off x="2586856" y="1469870"/>
        <a:ext cx="1798935" cy="931409"/>
      </dsp:txXfrm>
    </dsp:sp>
    <dsp:sp modelId="{BD592BA8-D67E-4235-A85C-FC030F75E7AD}">
      <dsp:nvSpPr>
        <dsp:cNvPr id="0" name=""/>
        <dsp:cNvSpPr/>
      </dsp:nvSpPr>
      <dsp:spPr>
        <a:xfrm>
          <a:off x="2946643" y="2194299"/>
          <a:ext cx="1619042" cy="310469"/>
        </a:xfrm>
        <a:prstGeom prst="rect">
          <a:avLst/>
        </a:prstGeom>
        <a:solidFill>
          <a:schemeClr val="accent1">
            <a:alpha val="90000"/>
            <a:tint val="4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6985" rIns="27940" bIns="6985" numCol="1" spcCol="1270" anchor="ctr" anchorCtr="0">
          <a:noAutofit/>
        </a:bodyPr>
        <a:lstStyle/>
        <a:p>
          <a:pPr marL="0" lvl="0" indent="0" algn="r" defTabSz="488950">
            <a:lnSpc>
              <a:spcPct val="90000"/>
            </a:lnSpc>
            <a:spcBef>
              <a:spcPct val="0"/>
            </a:spcBef>
            <a:spcAft>
              <a:spcPct val="35000"/>
            </a:spcAft>
            <a:buNone/>
          </a:pPr>
          <a:r>
            <a:rPr lang="es-MX" sz="1100" kern="1200"/>
            <a:t>Jesus Adrian Monroy Huitro </a:t>
          </a:r>
        </a:p>
      </dsp:txBody>
      <dsp:txXfrm>
        <a:off x="2946643" y="2194299"/>
        <a:ext cx="1619042" cy="310469"/>
      </dsp:txXfrm>
    </dsp:sp>
    <dsp:sp modelId="{662F8943-E37C-4473-91BE-1CF651A993D5}">
      <dsp:nvSpPr>
        <dsp:cNvPr id="0" name=""/>
        <dsp:cNvSpPr/>
      </dsp:nvSpPr>
      <dsp:spPr>
        <a:xfrm>
          <a:off x="5000343" y="1469870"/>
          <a:ext cx="1798935" cy="931409"/>
        </a:xfrm>
        <a:prstGeom prst="rect">
          <a:avLst/>
        </a:prstGeom>
        <a:solidFill>
          <a:schemeClr val="lt1">
            <a:hueOff val="0"/>
            <a:satOff val="0"/>
            <a:lumOff val="0"/>
            <a:alphaOff val="0"/>
          </a:schemeClr>
        </a:solidFill>
        <a:ln w="34925" cap="flat" cmpd="sng" algn="in">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31432" numCol="1" spcCol="1270" anchor="ctr" anchorCtr="0">
          <a:noAutofit/>
        </a:bodyPr>
        <a:lstStyle/>
        <a:p>
          <a:pPr marL="0" lvl="0" indent="0" algn="ctr" defTabSz="889000">
            <a:lnSpc>
              <a:spcPct val="90000"/>
            </a:lnSpc>
            <a:spcBef>
              <a:spcPct val="0"/>
            </a:spcBef>
            <a:spcAft>
              <a:spcPct val="35000"/>
            </a:spcAft>
            <a:buNone/>
          </a:pPr>
          <a:r>
            <a:rPr lang="es-MX" sz="2000" kern="1200"/>
            <a:t>Director</a:t>
          </a:r>
          <a:r>
            <a:rPr lang="es-MX" sz="2000" kern="1200" baseline="0"/>
            <a:t> de Finanzas</a:t>
          </a:r>
          <a:endParaRPr lang="es-MX" sz="2000" kern="1200"/>
        </a:p>
      </dsp:txBody>
      <dsp:txXfrm>
        <a:off x="5000343" y="1469870"/>
        <a:ext cx="1798935" cy="931409"/>
      </dsp:txXfrm>
    </dsp:sp>
    <dsp:sp modelId="{B8FD2DA2-31F7-4BC7-9A08-6B5053A3D80D}">
      <dsp:nvSpPr>
        <dsp:cNvPr id="0" name=""/>
        <dsp:cNvSpPr/>
      </dsp:nvSpPr>
      <dsp:spPr>
        <a:xfrm>
          <a:off x="5360130" y="2194299"/>
          <a:ext cx="1619042" cy="310469"/>
        </a:xfrm>
        <a:prstGeom prst="rect">
          <a:avLst/>
        </a:prstGeom>
        <a:solidFill>
          <a:schemeClr val="accent1">
            <a:alpha val="90000"/>
            <a:tint val="4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7940" tIns="6985" rIns="27940" bIns="6985" numCol="1" spcCol="1270" anchor="ctr" anchorCtr="0">
          <a:noAutofit/>
        </a:bodyPr>
        <a:lstStyle/>
        <a:p>
          <a:pPr marL="0" lvl="0" indent="0" algn="r" defTabSz="488950">
            <a:lnSpc>
              <a:spcPct val="90000"/>
            </a:lnSpc>
            <a:spcBef>
              <a:spcPct val="0"/>
            </a:spcBef>
            <a:spcAft>
              <a:spcPct val="35000"/>
            </a:spcAft>
            <a:buNone/>
          </a:pPr>
          <a:r>
            <a:rPr lang="es-MX" sz="1100" kern="1200"/>
            <a:t>Lic.Adrian Jacob Monroy Cruz</a:t>
          </a:r>
        </a:p>
      </dsp:txBody>
      <dsp:txXfrm>
        <a:off x="5360130" y="2194299"/>
        <a:ext cx="1619042" cy="310469"/>
      </dsp:txXfrm>
    </dsp:sp>
  </dsp:spTree>
</dsp:drawing>
</file>

<file path=ppt/diagrams/layout1.xml><?xml version="1.0" encoding="utf-8"?>
<dgm:layoutDef xmlns:dgm="http://schemas.openxmlformats.org/drawingml/2006/diagram" xmlns:a="http://schemas.openxmlformats.org/drawingml/2006/main" uniqueId="urn:microsoft.com/office/officeart/2008/layout/NameandTitleOrganizationalChart">
  <dgm:title val=""/>
  <dgm:desc val=""/>
  <dgm:catLst>
    <dgm:cat type="hierarchy" pri="125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fact="0.9"/>
                  <dgm:constr type="l" for="ch" forName="titleText1" refType="w" fact="0.2"/>
                  <dgm:constr type="t" for="ch" forName="titleText1" refType="h" fact="0.7"/>
                  <dgm:constr type="w" for="ch" forName="titleText1" refType="w" fact="0.9"/>
                  <dgm:constr type="h" for="ch" forName="titleText1" refType="h" fact="0.3"/>
                  <dgm:constr type="primFontSz" for="des" forName="titleText1" refType="primFontSz" refFor="des" refForName="rootText1" op="lte"/>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1" styleLbl="fgAcc0">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alg type="conn">
                            <dgm:param type="connRout" val="bend"/>
                            <dgm:param type="dim" val="1D"/>
                            <dgm:param type="endSty" val="noArr"/>
                            <dgm:param type="begPts" val="bCtr"/>
                            <dgm:param type="endPts" val="tCtr"/>
                            <dgm:param type="bendPt" val="end"/>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41" func="var" arg="hierBranch" op="equ" val="hang">
                    <dgm:layoutNode name="Name42">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3">
                    <dgm:layoutNode name="Name44">
                      <dgm:choose name="Name45">
                        <dgm:if name="Name46" axis="self" func="depth" op="lte" val="2">
                          <dgm:choose name="Name47">
                            <dgm:if name="Name48" axis="par ch" ptType="node asst" func="cnt" op="gte" val="1">
                              <dgm:alg type="conn">
                                <dgm:param type="connRout" val="bend"/>
                                <dgm:param type="dim" val="1D"/>
                                <dgm:param type="endSty" val="noArr"/>
                                <dgm:param type="begPts" val="bCtr"/>
                                <dgm:param type="endPts" val="midL midR"/>
                              </dgm:alg>
                            </dgm:if>
                            <dgm:else name="Name49">
                              <dgm:alg type="conn">
                                <dgm:param type="connRout" val="bend"/>
                                <dgm:param type="dim" val="1D"/>
                                <dgm:param type="endSty" val="noArr"/>
                                <dgm:param type="begPts" val="bCtr"/>
                                <dgm:param type="endPts" val="midL midR"/>
                                <dgm:param type="srcNode" val="rootConnector1"/>
                              </dgm:alg>
                            </dgm:else>
                          </dgm:choose>
                        </dgm:if>
                        <dgm:else name="Name50">
                          <dgm:choose name="Name51">
                            <dgm:if name="Name52" axis="par ch" ptType="node asst" func="cnt" op="gte" val="1">
                              <dgm:alg type="conn">
                                <dgm:param type="connRout" val="bend"/>
                                <dgm:param type="dim" val="1D"/>
                                <dgm:param type="endSty" val="noArr"/>
                                <dgm:param type="begPts" val="bCtr"/>
                                <dgm:param type="endPts" val="midL midR"/>
                              </dgm:alg>
                            </dgm:if>
                            <dgm:else name="Name53">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54">
                  <dgm:if name="Name55" func="var" arg="hierBranch" op="equ" val="l">
                    <dgm:choose name="Name56">
                      <dgm:if name="Name57"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58">
                        <dgm:alg type="hierRoot">
                          <dgm:param type="hierAlign" val="tR"/>
                        </dgm:alg>
                        <dgm:shape xmlns:r="http://schemas.openxmlformats.org/officeDocument/2006/relationships" r:blip="">
                          <dgm:adjLst/>
                        </dgm:shape>
                        <dgm:presOf/>
                        <dgm:constrLst>
                          <dgm:constr type="alignOff" val="0.25"/>
                        </dgm:constrLst>
                      </dgm:else>
                    </dgm:choose>
                  </dgm:if>
                  <dgm:if name="Name59" func="var" arg="hierBranch" op="equ" val="r">
                    <dgm:choose name="Name60">
                      <dgm:if name="Name61"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2">
                        <dgm:alg type="hierRoot">
                          <dgm:param type="hierAlign" val="tL"/>
                        </dgm:alg>
                        <dgm:shape xmlns:r="http://schemas.openxmlformats.org/officeDocument/2006/relationships" r:blip="">
                          <dgm:adjLst/>
                        </dgm:shape>
                        <dgm:presOf/>
                        <dgm:constrLst>
                          <dgm:constr type="alignOff" val="0.25"/>
                        </dgm:constrLst>
                      </dgm:else>
                    </dgm:choose>
                  </dgm:if>
                  <dgm:if name="Name63"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4"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65">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66">
                    <dgm:if name="Name67" func="var" arg="hierBranch" op="equ" val="init">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68" func="var" arg="hierBranch" op="equ" val="l">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69" func="var" arg="hierBranch" op="equ" val="r">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70">
                      <dgm:constrLst>
                        <dgm:constr type="l" for="ch" forName="rootText"/>
                        <dgm:constr type="t" for="ch" forName="rootText"/>
                        <dgm:constr type="w" for="ch" forName="rootText" refType="w"/>
                        <dgm:constr type="h" for="ch" forName="rootText" refType="h" fact="0.9"/>
                        <dgm:constr type="l" for="ch" forName="titleText2" refType="w" fact="0.2"/>
                        <dgm:constr type="t" for="ch" forName="titleText2" refType="h" fact="0.7"/>
                        <dgm:constr type="w" for="ch" forName="titleText2" refType="w" fact="0.9"/>
                        <dgm:constr type="h" for="ch" forName="titleText2" refType="h" fact="0.3"/>
                        <dgm:constr type="primFontSz" for="des" forName="titleText2" refType="primFontSz" refFor="des" refForName="rootText1" op="lte"/>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varLst>
                      <dgm:chMax/>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2" styleLbl="fgAcc1">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71">
                    <dgm:if name="Name72" func="var" arg="hierBranch" op="equ" val="l">
                      <dgm:alg type="hierChild">
                        <dgm:param type="chAlign" val="r"/>
                        <dgm:param type="linDir" val="fromT"/>
                      </dgm:alg>
                    </dgm:if>
                    <dgm:if name="Name73" func="var" arg="hierBranch" op="equ" val="r">
                      <dgm:alg type="hierChild">
                        <dgm:param type="chAlign" val="l"/>
                        <dgm:param type="linDir" val="fromT"/>
                      </dgm:alg>
                    </dgm:if>
                    <dgm:if name="Name74" func="var" arg="hierBranch" op="equ" val="hang">
                      <dgm:choose name="Name75">
                        <dgm:if name="Name76" func="var" arg="dir" op="equ" val="norm">
                          <dgm:alg type="hierChild">
                            <dgm:param type="chAlign" val="l"/>
                            <dgm:param type="linDir" val="fromL"/>
                            <dgm:param type="secChAlign" val="t"/>
                            <dgm:param type="secLinDir" val="fromT"/>
                          </dgm:alg>
                        </dgm:if>
                        <dgm:else name="Name77">
                          <dgm:alg type="hierChild">
                            <dgm:param type="chAlign" val="l"/>
                            <dgm:param type="linDir" val="fromR"/>
                            <dgm:param type="secChAlign" val="t"/>
                            <dgm:param type="secLinDir" val="fromT"/>
                          </dgm:alg>
                        </dgm:else>
                      </dgm:choose>
                    </dgm:if>
                    <dgm:if name="Name78" func="var" arg="hierBranch" op="equ" val="std">
                      <dgm:choose name="Name79">
                        <dgm:if name="Name80" func="var" arg="dir" op="equ" val="norm">
                          <dgm:alg type="hierChild"/>
                        </dgm:if>
                        <dgm:else name="Name81">
                          <dgm:alg type="hierChild">
                            <dgm:param type="linDir" val="fromR"/>
                          </dgm:alg>
                        </dgm:else>
                      </dgm:choose>
                    </dgm:if>
                    <dgm:if name="Name82" func="var" arg="hierBranch" op="equ" val="init">
                      <dgm:choose name="Name83">
                        <dgm:if name="Name84" func="var" arg="dir" op="equ" val="norm">
                          <dgm:alg type="hierChild"/>
                        </dgm:if>
                        <dgm:else name="Name85">
                          <dgm:alg type="hierChild">
                            <dgm:param type="linDir" val="fromR"/>
                          </dgm:alg>
                        </dgm:else>
                      </dgm:choose>
                    </dgm:if>
                    <dgm:else name="Name86"/>
                  </dgm:choose>
                  <dgm:shape xmlns:r="http://schemas.openxmlformats.org/officeDocument/2006/relationships" r:blip="">
                    <dgm:adjLst/>
                  </dgm:shape>
                  <dgm:presOf/>
                  <dgm:constrLst/>
                  <dgm:ruleLst/>
                  <dgm:forEach name="Name87" ref="rep2a"/>
                </dgm:layoutNode>
                <dgm:layoutNode name="hierChild5">
                  <dgm:choose name="Name88">
                    <dgm:if name="Name89" func="var" arg="dir" op="equ" val="norm">
                      <dgm:alg type="hierChild">
                        <dgm:param type="chAlign" val="l"/>
                        <dgm:param type="linDir" val="fromL"/>
                        <dgm:param type="secChAlign" val="t"/>
                        <dgm:param type="secLinDir" val="fromT"/>
                      </dgm:alg>
                    </dgm:if>
                    <dgm:else name="Name90">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91" ref="rep2b"/>
                </dgm:layoutNode>
              </dgm:layoutNode>
            </dgm:forEach>
          </dgm:layoutNode>
          <dgm:layoutNode name="hierChild3">
            <dgm:choose name="Name92">
              <dgm:if name="Name93" func="var" arg="dir" op="equ" val="norm">
                <dgm:alg type="hierChild">
                  <dgm:param type="chAlign" val="l"/>
                  <dgm:param type="linDir" val="fromL"/>
                  <dgm:param type="secChAlign" val="t"/>
                  <dgm:param type="secLinDir" val="fromT"/>
                </dgm:alg>
              </dgm:if>
              <dgm:else name="Name94">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95" axis="precedSib" ptType="parTrans" st="-1" cnt="1">
                <dgm:layoutNode name="Name96">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97">
                  <dgm:if name="Name98" func="var" arg="hierBranch" op="equ" val="l">
                    <dgm:alg type="hierRoot">
                      <dgm:param type="hierAlign" val="tR"/>
                    </dgm:alg>
                    <dgm:shape xmlns:r="http://schemas.openxmlformats.org/officeDocument/2006/relationships" r:blip="">
                      <dgm:adjLst/>
                    </dgm:shape>
                    <dgm:presOf/>
                    <dgm:constrLst>
                      <dgm:constr type="alignOff" val="0.65"/>
                    </dgm:constrLst>
                  </dgm:if>
                  <dgm:if name="Name99" func="var" arg="hierBranch" op="equ" val="r">
                    <dgm:alg type="hierRoot">
                      <dgm:param type="hierAlign" val="tL"/>
                    </dgm:alg>
                    <dgm:shape xmlns:r="http://schemas.openxmlformats.org/officeDocument/2006/relationships" r:blip="">
                      <dgm:adjLst/>
                    </dgm:shape>
                    <dgm:presOf/>
                    <dgm:constrLst>
                      <dgm:constr type="alignOff" val="0.65"/>
                    </dgm:constrLst>
                  </dgm:if>
                  <dgm:if name="Name100" func="var" arg="hierBranch" op="equ" val="hang">
                    <dgm:alg type="hierRoot"/>
                    <dgm:shape xmlns:r="http://schemas.openxmlformats.org/officeDocument/2006/relationships" r:blip="">
                      <dgm:adjLst/>
                    </dgm:shape>
                    <dgm:presOf/>
                    <dgm:constrLst>
                      <dgm:constr type="alignOff" val="0.65"/>
                    </dgm:constrLst>
                  </dgm:if>
                  <dgm:if name="Name101"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02" func="var" arg="hierBranch" op="equ" val="init">
                    <dgm:alg type="hierRoot"/>
                    <dgm:shape xmlns:r="http://schemas.openxmlformats.org/officeDocument/2006/relationships" r:blip="">
                      <dgm:adjLst/>
                    </dgm:shape>
                    <dgm:presOf/>
                    <dgm:constrLst>
                      <dgm:constr type="alignOff"/>
                      <dgm:constr type="bendDist" for="des" ptType="parTrans" refType="sp" fact="0.5"/>
                    </dgm:constrLst>
                  </dgm:if>
                  <dgm:else name="Name103"/>
                </dgm:choose>
                <dgm:ruleLst/>
                <dgm:layoutNode name="rootComposite3">
                  <dgm:alg type="composite"/>
                  <dgm:shape xmlns:r="http://schemas.openxmlformats.org/officeDocument/2006/relationships" r:blip="">
                    <dgm:adjLst/>
                  </dgm:shape>
                  <dgm:presOf axis="self" ptType="node" cnt="1"/>
                  <dgm:choose name="Name104">
                    <dgm:if name="Name105" func="var" arg="hierBranch" op="equ" val="init">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06" func="var" arg="hierBranch" op="equ" val="l">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07" func="var" arg="hierBranch" op="equ" val="r">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08">
                      <dgm:constrLst>
                        <dgm:constr type="l" for="ch" forName="rootText3"/>
                        <dgm:constr type="t" for="ch" forName="rootText3"/>
                        <dgm:constr type="w" for="ch" forName="rootText3" refType="w"/>
                        <dgm:constr type="h" for="ch" forName="rootText3" refType="h" fact="0.9"/>
                        <dgm:constr type="l" for="ch" forName="titleText3" refType="w" fact="0.2"/>
                        <dgm:constr type="t" for="ch" forName="titleText3" refType="h" fact="0.7"/>
                        <dgm:constr type="w" for="ch" forName="titleText3" refType="w" fact="0.9"/>
                        <dgm:constr type="h" for="ch" forName="titleText3" refType="h" fact="0.3"/>
                        <dgm:constr type="primFontSz" for="des" forName="titleText3" refType="primFontSz" refFor="des" refForName="rootText3" op="lte"/>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styleLbl="asst1">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h" fact="0.4"/>
                    </dgm:constrLst>
                    <dgm:ruleLst>
                      <dgm:rule type="primFontSz" val="5" fact="NaN" max="NaN"/>
                    </dgm:ruleLst>
                  </dgm:layoutNode>
                  <dgm:layoutNode name="titleText3" styleLbl="fgAcc2">
                    <dgm:varLst>
                      <dgm:chMax val="0"/>
                      <dgm:chPref val="0"/>
                    </dgm:varLst>
                    <dgm:alg type="tx">
                      <dgm:param type="parTxLTRAlign" val="r"/>
                    </dgm:alg>
                    <dgm:shape xmlns:r="http://schemas.openxmlformats.org/officeDocument/2006/relationships" type="rect" r:blip="">
                      <dgm:adjLst/>
                    </dgm:shape>
                    <dgm:presOf axis="followSib" ptType="sibTrans" hideLastTrans="0" cnt="1"/>
                    <dgm:constrLst>
                      <dgm:constr type="primFontSz" val="65"/>
                      <dgm:constr type="lMarg" refType="primFontSz" fact="0.2"/>
                      <dgm:constr type="rMarg" refType="primFontSz" fact="0.2"/>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09">
                    <dgm:if name="Name110" func="var" arg="hierBranch" op="equ" val="l">
                      <dgm:alg type="hierChild">
                        <dgm:param type="chAlign" val="r"/>
                        <dgm:param type="linDir" val="fromT"/>
                      </dgm:alg>
                    </dgm:if>
                    <dgm:if name="Name111" func="var" arg="hierBranch" op="equ" val="r">
                      <dgm:alg type="hierChild">
                        <dgm:param type="chAlign" val="l"/>
                        <dgm:param type="linDir" val="fromT"/>
                      </dgm:alg>
                    </dgm:if>
                    <dgm:if name="Name112" func="var" arg="hierBranch" op="equ" val="hang">
                      <dgm:choose name="Name113">
                        <dgm:if name="Name114" func="var" arg="dir" op="equ" val="norm">
                          <dgm:alg type="hierChild">
                            <dgm:param type="chAlign" val="l"/>
                            <dgm:param type="linDir" val="fromL"/>
                            <dgm:param type="secChAlign" val="t"/>
                            <dgm:param type="secLinDir" val="fromT"/>
                          </dgm:alg>
                        </dgm:if>
                        <dgm:else name="Name115">
                          <dgm:alg type="hierChild">
                            <dgm:param type="chAlign" val="l"/>
                            <dgm:param type="linDir" val="fromR"/>
                            <dgm:param type="secChAlign" val="t"/>
                            <dgm:param type="secLinDir" val="fromT"/>
                          </dgm:alg>
                        </dgm:else>
                      </dgm:choose>
                    </dgm:if>
                    <dgm:if name="Name116" func="var" arg="hierBranch" op="equ" val="std">
                      <dgm:choose name="Name117">
                        <dgm:if name="Name118" func="var" arg="dir" op="equ" val="norm">
                          <dgm:alg type="hierChild"/>
                        </dgm:if>
                        <dgm:else name="Name119">
                          <dgm:alg type="hierChild">
                            <dgm:param type="linDir" val="fromR"/>
                          </dgm:alg>
                        </dgm:else>
                      </dgm:choose>
                    </dgm:if>
                    <dgm:if name="Name120" func="var" arg="hierBranch" op="equ" val="init">
                      <dgm:alg type="hierChild"/>
                    </dgm:if>
                    <dgm:else name="Name121"/>
                  </dgm:choose>
                  <dgm:shape xmlns:r="http://schemas.openxmlformats.org/officeDocument/2006/relationships" r:blip="">
                    <dgm:adjLst/>
                  </dgm:shape>
                  <dgm:presOf/>
                  <dgm:constrLst/>
                  <dgm:ruleLst/>
                  <dgm:forEach name="Name122" ref="rep2a"/>
                </dgm:layoutNode>
                <dgm:layoutNode name="hierChild7">
                  <dgm:choose name="Name123">
                    <dgm:if name="Name124" func="var" arg="dir" op="equ" val="norm">
                      <dgm:alg type="hierChild">
                        <dgm:param type="chAlign" val="l"/>
                        <dgm:param type="linDir" val="fromL"/>
                        <dgm:param type="secChAlign" val="t"/>
                        <dgm:param type="secLinDir" val="fromT"/>
                      </dgm:alg>
                    </dgm:if>
                    <dgm:else name="Name12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26"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F515EA-B42F-481C-B677-0660840CE415}" type="datetimeFigureOut">
              <a:rPr lang="es-MX" smtClean="0"/>
              <a:t>22/05/2019</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E54EA8-5E68-4E98-88F9-906CC6EB7F3E}" type="slidenum">
              <a:rPr lang="es-MX" smtClean="0"/>
              <a:t>‹Nº›</a:t>
            </a:fld>
            <a:endParaRPr lang="es-MX"/>
          </a:p>
        </p:txBody>
      </p:sp>
    </p:spTree>
    <p:extLst>
      <p:ext uri="{BB962C8B-B14F-4D97-AF65-F5344CB8AC3E}">
        <p14:creationId xmlns:p14="http://schemas.microsoft.com/office/powerpoint/2010/main" val="36632274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5"/>
          </p:nvPr>
        </p:nvSpPr>
        <p:spPr/>
        <p:txBody>
          <a:bodyPr rtlCol="0"/>
          <a:lstStyle/>
          <a:p>
            <a:pPr rtl="0"/>
            <a:fld id="{BE60DC36-8EFA-4378-9855-E019C55AC472}" type="slidenum">
              <a:rPr lang="es-ES" smtClean="0"/>
              <a:t>1</a:t>
            </a:fld>
            <a:endParaRPr lang="es-ES" dirty="0"/>
          </a:p>
        </p:txBody>
      </p:sp>
    </p:spTree>
    <p:extLst>
      <p:ext uri="{BB962C8B-B14F-4D97-AF65-F5344CB8AC3E}">
        <p14:creationId xmlns:p14="http://schemas.microsoft.com/office/powerpoint/2010/main" val="872756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5"/>
          </p:nvPr>
        </p:nvSpPr>
        <p:spPr/>
        <p:txBody>
          <a:bodyPr rtlCol="0"/>
          <a:lstStyle/>
          <a:p>
            <a:pPr rtl="0"/>
            <a:fld id="{BE60DC36-8EFA-4378-9855-E019C55AC472}" type="slidenum">
              <a:rPr lang="es-ES" smtClean="0"/>
              <a:t>3</a:t>
            </a:fld>
            <a:endParaRPr lang="es-ES" dirty="0"/>
          </a:p>
        </p:txBody>
      </p:sp>
    </p:spTree>
    <p:extLst>
      <p:ext uri="{BB962C8B-B14F-4D97-AF65-F5344CB8AC3E}">
        <p14:creationId xmlns:p14="http://schemas.microsoft.com/office/powerpoint/2010/main" val="1238705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5"/>
          </p:nvPr>
        </p:nvSpPr>
        <p:spPr/>
        <p:txBody>
          <a:bodyPr rtlCol="0"/>
          <a:lstStyle/>
          <a:p>
            <a:pPr rtl="0"/>
            <a:fld id="{BE60DC36-8EFA-4378-9855-E019C55AC472}" type="slidenum">
              <a:rPr lang="es-ES" smtClean="0"/>
              <a:t>5</a:t>
            </a:fld>
            <a:endParaRPr lang="es-ES" dirty="0"/>
          </a:p>
        </p:txBody>
      </p:sp>
    </p:spTree>
    <p:extLst>
      <p:ext uri="{BB962C8B-B14F-4D97-AF65-F5344CB8AC3E}">
        <p14:creationId xmlns:p14="http://schemas.microsoft.com/office/powerpoint/2010/main" val="352573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5"/>
          </p:nvPr>
        </p:nvSpPr>
        <p:spPr/>
        <p:txBody>
          <a:bodyPr rtlCol="0"/>
          <a:lstStyle/>
          <a:p>
            <a:pPr rtl="0"/>
            <a:fld id="{BE60DC36-8EFA-4378-9855-E019C55AC472}" type="slidenum">
              <a:rPr lang="es-ES" smtClean="0"/>
              <a:t>7</a:t>
            </a:fld>
            <a:endParaRPr lang="es-ES" dirty="0"/>
          </a:p>
        </p:txBody>
      </p:sp>
    </p:spTree>
    <p:extLst>
      <p:ext uri="{BB962C8B-B14F-4D97-AF65-F5344CB8AC3E}">
        <p14:creationId xmlns:p14="http://schemas.microsoft.com/office/powerpoint/2010/main" val="29386713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5"/>
          </p:nvPr>
        </p:nvSpPr>
        <p:spPr/>
        <p:txBody>
          <a:bodyPr rtlCol="0"/>
          <a:lstStyle/>
          <a:p>
            <a:pPr rtl="0"/>
            <a:fld id="{BE60DC36-8EFA-4378-9855-E019C55AC472}" type="slidenum">
              <a:rPr lang="es-ES" smtClean="0"/>
              <a:t>9</a:t>
            </a:fld>
            <a:endParaRPr lang="es-ES" dirty="0"/>
          </a:p>
        </p:txBody>
      </p:sp>
    </p:spTree>
    <p:extLst>
      <p:ext uri="{BB962C8B-B14F-4D97-AF65-F5344CB8AC3E}">
        <p14:creationId xmlns:p14="http://schemas.microsoft.com/office/powerpoint/2010/main" val="24947066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5"/>
          </p:nvPr>
        </p:nvSpPr>
        <p:spPr/>
        <p:txBody>
          <a:bodyPr rtlCol="0"/>
          <a:lstStyle/>
          <a:p>
            <a:pPr rtl="0"/>
            <a:fld id="{BE60DC36-8EFA-4378-9855-E019C55AC472}" type="slidenum">
              <a:rPr lang="es-ES" smtClean="0"/>
              <a:t>11</a:t>
            </a:fld>
            <a:endParaRPr lang="es-ES" dirty="0"/>
          </a:p>
        </p:txBody>
      </p:sp>
    </p:spTree>
    <p:extLst>
      <p:ext uri="{BB962C8B-B14F-4D97-AF65-F5344CB8AC3E}">
        <p14:creationId xmlns:p14="http://schemas.microsoft.com/office/powerpoint/2010/main" val="35203878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BE60DC36-8EFA-4378-9855-E019C55AC472}" type="slidenum">
              <a:rPr lang="es-ES" noProof="0" smtClean="0"/>
              <a:t>45</a:t>
            </a:fld>
            <a:endParaRPr lang="es-ES" noProof="0" dirty="0"/>
          </a:p>
        </p:txBody>
      </p:sp>
    </p:spTree>
    <p:extLst>
      <p:ext uri="{BB962C8B-B14F-4D97-AF65-F5344CB8AC3E}">
        <p14:creationId xmlns:p14="http://schemas.microsoft.com/office/powerpoint/2010/main" val="34023367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BE60DC36-8EFA-4378-9855-E019C55AC472}" type="slidenum">
              <a:rPr lang="es-ES" noProof="0" smtClean="0"/>
              <a:t>47</a:t>
            </a:fld>
            <a:endParaRPr lang="es-ES" noProof="0" dirty="0"/>
          </a:p>
        </p:txBody>
      </p:sp>
    </p:spTree>
    <p:extLst>
      <p:ext uri="{BB962C8B-B14F-4D97-AF65-F5344CB8AC3E}">
        <p14:creationId xmlns:p14="http://schemas.microsoft.com/office/powerpoint/2010/main" val="745670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5"/>
          </p:nvPr>
        </p:nvSpPr>
        <p:spPr/>
        <p:txBody>
          <a:bodyPr rtlCol="0"/>
          <a:lstStyle/>
          <a:p>
            <a:pPr rtl="0"/>
            <a:fld id="{BE60DC36-8EFA-4378-9855-E019C55AC472}" type="slidenum">
              <a:rPr lang="es-ES" smtClean="0"/>
              <a:t>66</a:t>
            </a:fld>
            <a:endParaRPr lang="es-ES" dirty="0"/>
          </a:p>
        </p:txBody>
      </p:sp>
    </p:spTree>
    <p:extLst>
      <p:ext uri="{BB962C8B-B14F-4D97-AF65-F5344CB8AC3E}">
        <p14:creationId xmlns:p14="http://schemas.microsoft.com/office/powerpoint/2010/main" val="1325738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editar el estilo de subtítulo del patrón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3326065B-D485-4A30-B2A5-D2880C7557CE}" type="datetimeFigureOut">
              <a:rPr lang="es-MX" smtClean="0"/>
              <a:t>22/05/2019</a:t>
            </a:fld>
            <a:endParaRPr lang="es-MX"/>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s-MX"/>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ACBAEEB7-AFB4-4CCA-8D4E-00DC2C276EF5}" type="slidenum">
              <a:rPr lang="es-MX" smtClean="0"/>
              <a:t>‹Nº›</a:t>
            </a:fld>
            <a:endParaRPr lang="es-MX"/>
          </a:p>
        </p:txBody>
      </p:sp>
      <p:grpSp>
        <p:nvGrpSpPr>
          <p:cNvPr id="9" name="Group 8"/>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572442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326065B-D485-4A30-B2A5-D2880C7557CE}" type="datetimeFigureOut">
              <a:rPr lang="es-MX" smtClean="0"/>
              <a:t>22/05/2019</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ACBAEEB7-AFB4-4CCA-8D4E-00DC2C276EF5}" type="slidenum">
              <a:rPr lang="es-MX" smtClean="0"/>
              <a:t>‹Nº›</a:t>
            </a:fld>
            <a:endParaRPr lang="es-MX"/>
          </a:p>
        </p:txBody>
      </p:sp>
    </p:spTree>
    <p:extLst>
      <p:ext uri="{BB962C8B-B14F-4D97-AF65-F5344CB8AC3E}">
        <p14:creationId xmlns:p14="http://schemas.microsoft.com/office/powerpoint/2010/main" val="1151769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326065B-D485-4A30-B2A5-D2880C7557CE}" type="datetimeFigureOut">
              <a:rPr lang="es-MX" smtClean="0"/>
              <a:t>22/05/2019</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ACBAEEB7-AFB4-4CCA-8D4E-00DC2C276EF5}" type="slidenum">
              <a:rPr lang="es-MX" smtClean="0"/>
              <a:t>‹Nº›</a:t>
            </a:fld>
            <a:endParaRPr lang="es-MX"/>
          </a:p>
        </p:txBody>
      </p:sp>
    </p:spTree>
    <p:extLst>
      <p:ext uri="{BB962C8B-B14F-4D97-AF65-F5344CB8AC3E}">
        <p14:creationId xmlns:p14="http://schemas.microsoft.com/office/powerpoint/2010/main" val="2157205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326065B-D485-4A30-B2A5-D2880C7557CE}" type="datetimeFigureOut">
              <a:rPr lang="es-MX" smtClean="0"/>
              <a:t>22/05/2019</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ACBAEEB7-AFB4-4CCA-8D4E-00DC2C276EF5}" type="slidenum">
              <a:rPr lang="es-MX" smtClean="0"/>
              <a:t>‹Nº›</a:t>
            </a:fld>
            <a:endParaRPr lang="es-MX"/>
          </a:p>
        </p:txBody>
      </p:sp>
    </p:spTree>
    <p:extLst>
      <p:ext uri="{BB962C8B-B14F-4D97-AF65-F5344CB8AC3E}">
        <p14:creationId xmlns:p14="http://schemas.microsoft.com/office/powerpoint/2010/main" val="3768915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accent1"/>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3326065B-D485-4A30-B2A5-D2880C7557CE}" type="datetimeFigureOut">
              <a:rPr lang="es-MX" smtClean="0"/>
              <a:t>22/05/2019</a:t>
            </a:fld>
            <a:endParaRPr lang="es-MX"/>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s-MX"/>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ACBAEEB7-AFB4-4CCA-8D4E-00DC2C276EF5}" type="slidenum">
              <a:rPr lang="es-MX" smtClean="0"/>
              <a:t>‹Nº›</a:t>
            </a:fld>
            <a:endParaRPr lang="es-MX"/>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accent1"/>
          </a:solidFill>
          <a:ln w="0">
            <a:noFill/>
            <a:prstDash val="solid"/>
            <a:round/>
            <a:headEnd/>
            <a:tailEnd/>
          </a:ln>
        </p:spPr>
      </p:sp>
    </p:spTree>
    <p:extLst>
      <p:ext uri="{BB962C8B-B14F-4D97-AF65-F5344CB8AC3E}">
        <p14:creationId xmlns:p14="http://schemas.microsoft.com/office/powerpoint/2010/main" val="207711360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3326065B-D485-4A30-B2A5-D2880C7557CE}" type="datetimeFigureOut">
              <a:rPr lang="es-MX" smtClean="0"/>
              <a:t>22/05/2019</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ACBAEEB7-AFB4-4CCA-8D4E-00DC2C276EF5}" type="slidenum">
              <a:rPr lang="es-MX" smtClean="0"/>
              <a:t>‹Nº›</a:t>
            </a:fld>
            <a:endParaRPr lang="es-MX"/>
          </a:p>
        </p:txBody>
      </p:sp>
    </p:spTree>
    <p:extLst>
      <p:ext uri="{BB962C8B-B14F-4D97-AF65-F5344CB8AC3E}">
        <p14:creationId xmlns:p14="http://schemas.microsoft.com/office/powerpoint/2010/main" val="460086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3326065B-D485-4A30-B2A5-D2880C7557CE}" type="datetimeFigureOut">
              <a:rPr lang="es-MX" smtClean="0"/>
              <a:t>22/05/2019</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ACBAEEB7-AFB4-4CCA-8D4E-00DC2C276EF5}" type="slidenum">
              <a:rPr lang="es-MX" smtClean="0"/>
              <a:t>‹Nº›</a:t>
            </a:fld>
            <a:endParaRPr lang="es-MX"/>
          </a:p>
        </p:txBody>
      </p:sp>
    </p:spTree>
    <p:extLst>
      <p:ext uri="{BB962C8B-B14F-4D97-AF65-F5344CB8AC3E}">
        <p14:creationId xmlns:p14="http://schemas.microsoft.com/office/powerpoint/2010/main" val="1751346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3326065B-D485-4A30-B2A5-D2880C7557CE}" type="datetimeFigureOut">
              <a:rPr lang="es-MX" smtClean="0"/>
              <a:t>22/05/2019</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ACBAEEB7-AFB4-4CCA-8D4E-00DC2C276EF5}" type="slidenum">
              <a:rPr lang="es-MX" smtClean="0"/>
              <a:t>‹Nº›</a:t>
            </a:fld>
            <a:endParaRPr lang="es-MX"/>
          </a:p>
        </p:txBody>
      </p:sp>
    </p:spTree>
    <p:extLst>
      <p:ext uri="{BB962C8B-B14F-4D97-AF65-F5344CB8AC3E}">
        <p14:creationId xmlns:p14="http://schemas.microsoft.com/office/powerpoint/2010/main" val="3845881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26065B-D485-4A30-B2A5-D2880C7557CE}" type="datetimeFigureOut">
              <a:rPr lang="es-MX" smtClean="0"/>
              <a:t>22/05/2019</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ACBAEEB7-AFB4-4CCA-8D4E-00DC2C276EF5}" type="slidenum">
              <a:rPr lang="es-MX" smtClean="0"/>
              <a:t>‹Nº›</a:t>
            </a:fld>
            <a:endParaRPr lang="es-MX"/>
          </a:p>
        </p:txBody>
      </p:sp>
    </p:spTree>
    <p:extLst>
      <p:ext uri="{BB962C8B-B14F-4D97-AF65-F5344CB8AC3E}">
        <p14:creationId xmlns:p14="http://schemas.microsoft.com/office/powerpoint/2010/main" val="3646477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3326065B-D485-4A30-B2A5-D2880C7557CE}" type="datetimeFigureOut">
              <a:rPr lang="es-MX" smtClean="0"/>
              <a:t>22/05/2019</a:t>
            </a:fld>
            <a:endParaRPr lang="es-MX"/>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s-MX"/>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ACBAEEB7-AFB4-4CCA-8D4E-00DC2C276EF5}" type="slidenum">
              <a:rPr lang="es-MX" smtClean="0"/>
              <a:t>‹Nº›</a:t>
            </a:fld>
            <a:endParaRPr lang="es-MX"/>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79170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3326065B-D485-4A30-B2A5-D2880C7557CE}" type="datetimeFigureOut">
              <a:rPr lang="es-MX" smtClean="0"/>
              <a:t>22/05/2019</a:t>
            </a:fld>
            <a:endParaRPr lang="es-MX"/>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s-MX"/>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ACBAEEB7-AFB4-4CCA-8D4E-00DC2C276EF5}" type="slidenum">
              <a:rPr lang="es-MX" smtClean="0"/>
              <a:t>‹Nº›</a:t>
            </a:fld>
            <a:endParaRPr lang="es-MX"/>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36456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3326065B-D485-4A30-B2A5-D2880C7557CE}" type="datetimeFigureOut">
              <a:rPr lang="es-MX" smtClean="0"/>
              <a:t>22/05/2019</a:t>
            </a:fld>
            <a:endParaRPr lang="es-MX"/>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s-MX"/>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ACBAEEB7-AFB4-4CCA-8D4E-00DC2C276EF5}" type="slidenum">
              <a:rPr lang="es-MX" smtClean="0"/>
              <a:t>‹Nº›</a:t>
            </a:fld>
            <a:endParaRPr lang="es-MX"/>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8976226"/>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300AEF-1595-4419-801B-6E36A33BB8CF}"/>
              </a:ext>
            </a:extLst>
          </p:cNvPr>
          <p:cNvSpPr>
            <a:spLocks noGrp="1"/>
          </p:cNvSpPr>
          <p:nvPr>
            <p:ph type="ctrTitle"/>
          </p:nvPr>
        </p:nvSpPr>
        <p:spPr>
          <a:xfrm>
            <a:off x="2004550" y="1502193"/>
            <a:ext cx="7954304" cy="4163576"/>
          </a:xfrm>
        </p:spPr>
        <p:txBody>
          <a:bodyPr wrap="square" lIns="0" tIns="0" rIns="0" bIns="0" rtlCol="0" anchor="t">
            <a:spAutoFit/>
          </a:bodyPr>
          <a:lstStyle/>
          <a:p>
            <a:br>
              <a:rPr lang="es-ES" dirty="0">
                <a:solidFill>
                  <a:schemeClr val="bg1">
                    <a:lumMod val="95000"/>
                  </a:schemeClr>
                </a:solidFill>
              </a:rPr>
            </a:br>
            <a:r>
              <a:rPr lang="es-ES" sz="4000" b="1" dirty="0">
                <a:solidFill>
                  <a:schemeClr val="bg1">
                    <a:lumMod val="95000"/>
                  </a:schemeClr>
                </a:solidFill>
              </a:rPr>
              <a:t>Presentación Oficial Para el Desarrollo del sistema de software de la Mueblería Monza</a:t>
            </a:r>
            <a:br>
              <a:rPr lang="es-ES" dirty="0">
                <a:solidFill>
                  <a:schemeClr val="bg1">
                    <a:lumMod val="95000"/>
                  </a:schemeClr>
                </a:solidFill>
              </a:rPr>
            </a:br>
            <a:endParaRPr lang="es-ES" dirty="0">
              <a:solidFill>
                <a:schemeClr val="bg1">
                  <a:lumMod val="95000"/>
                </a:schemeClr>
              </a:solidFill>
            </a:endParaRPr>
          </a:p>
        </p:txBody>
      </p:sp>
    </p:spTree>
    <p:extLst>
      <p:ext uri="{BB962C8B-B14F-4D97-AF65-F5344CB8AC3E}">
        <p14:creationId xmlns:p14="http://schemas.microsoft.com/office/powerpoint/2010/main" val="2387849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315565"/>
            <a:ext cx="9144000" cy="2215991"/>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sz="7200" dirty="0">
                <a:effectLst>
                  <a:outerShdw blurRad="38100" dist="19050" dir="2700000" algn="tl">
                    <a:schemeClr val="dk1">
                      <a:alpha val="40000"/>
                    </a:schemeClr>
                  </a:outerShdw>
                </a:effectLst>
              </a:rPr>
              <a:t>Organigrama</a:t>
            </a:r>
            <a:endParaRPr lang="es-ES" sz="7200" dirty="0"/>
          </a:p>
          <a:p>
            <a:endParaRPr lang="es-ES" sz="7200" dirty="0">
              <a:solidFill>
                <a:srgbClr val="C00000"/>
              </a:solidFill>
            </a:endParaRPr>
          </a:p>
        </p:txBody>
      </p:sp>
    </p:spTree>
    <p:extLst>
      <p:ext uri="{BB962C8B-B14F-4D97-AF65-F5344CB8AC3E}">
        <p14:creationId xmlns:p14="http://schemas.microsoft.com/office/powerpoint/2010/main" val="307797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rtlCol="0"/>
          <a:lstStyle/>
          <a:p>
            <a:r>
              <a:rPr lang="es-ES" dirty="0"/>
              <a:t>Diapositiva de análisis de proyecto 8</a:t>
            </a:r>
          </a:p>
        </p:txBody>
      </p:sp>
      <p:cxnSp>
        <p:nvCxnSpPr>
          <p:cNvPr id="8" name="Conector recto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ítulo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s-ES" sz="2800" b="1" dirty="0">
                <a:solidFill>
                  <a:schemeClr val="tx1">
                    <a:lumMod val="75000"/>
                    <a:lumOff val="25000"/>
                  </a:schemeClr>
                </a:solidFill>
              </a:rPr>
              <a:t>Organigrama</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14" name="Conector recto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Diagrama 5"/>
          <p:cNvGraphicFramePr/>
          <p:nvPr>
            <p:extLst/>
          </p:nvPr>
        </p:nvGraphicFramePr>
        <p:xfrm>
          <a:off x="1420838" y="731520"/>
          <a:ext cx="9566030" cy="54441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73641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315565"/>
            <a:ext cx="9144000" cy="2215991"/>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sz="7200" dirty="0" err="1">
                <a:effectLst>
                  <a:outerShdw blurRad="38100" dist="19050" dir="2700000" algn="tl">
                    <a:schemeClr val="dk1">
                      <a:alpha val="40000"/>
                    </a:schemeClr>
                  </a:outerShdw>
                </a:effectLst>
              </a:rPr>
              <a:t>Problematica</a:t>
            </a:r>
            <a:endParaRPr lang="es-ES" sz="7200" dirty="0"/>
          </a:p>
          <a:p>
            <a:endParaRPr lang="es-ES" sz="7200" dirty="0">
              <a:solidFill>
                <a:srgbClr val="C00000"/>
              </a:solidFill>
            </a:endParaRPr>
          </a:p>
        </p:txBody>
      </p:sp>
    </p:spTree>
    <p:extLst>
      <p:ext uri="{BB962C8B-B14F-4D97-AF65-F5344CB8AC3E}">
        <p14:creationId xmlns:p14="http://schemas.microsoft.com/office/powerpoint/2010/main" val="37715605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s-ES" sz="3600" b="1" dirty="0">
                <a:solidFill>
                  <a:schemeClr val="tx1">
                    <a:lumMod val="75000"/>
                    <a:lumOff val="25000"/>
                  </a:schemeClr>
                </a:solidFill>
              </a:rPr>
              <a:t>Problemática</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3" name="Conector recto 2">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4" name="Conector recto 3">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5" name="CuadroTexto 4"/>
          <p:cNvSpPr txBox="1"/>
          <p:nvPr/>
        </p:nvSpPr>
        <p:spPr>
          <a:xfrm>
            <a:off x="801857" y="703384"/>
            <a:ext cx="10564837" cy="5539978"/>
          </a:xfrm>
          <a:prstGeom prst="rect">
            <a:avLst/>
          </a:prstGeom>
          <a:noFill/>
        </p:spPr>
        <p:txBody>
          <a:bodyPr wrap="square" rtlCol="0">
            <a:spAutoFit/>
          </a:bodyPr>
          <a:lstStyle/>
          <a:p>
            <a:r>
              <a:rPr lang="es-MX" sz="2800" dirty="0"/>
              <a:t>Mueblería “MONZA” es un negocio dedicado a la venta de muebles y artículos para el hogar. Cuenta con 3 establecimientos ubicados; 2 en la cabecera municipal del municipio de </a:t>
            </a:r>
            <a:r>
              <a:rPr lang="es-MX" sz="2800" dirty="0" err="1"/>
              <a:t>Timilpan</a:t>
            </a:r>
            <a:r>
              <a:rPr lang="es-MX" sz="2800" dirty="0"/>
              <a:t> y 1 en la localidad de Santiago </a:t>
            </a:r>
            <a:r>
              <a:rPr lang="es-MX" sz="2800" dirty="0" err="1"/>
              <a:t>Acutzilapan</a:t>
            </a:r>
            <a:r>
              <a:rPr lang="es-MX" sz="2800" dirty="0"/>
              <a:t>, municipio de Atlacomulco.</a:t>
            </a:r>
            <a:endParaRPr lang="es-ES" sz="2800" dirty="0"/>
          </a:p>
          <a:p>
            <a:r>
              <a:rPr lang="es-MX" sz="2800" dirty="0"/>
              <a:t> Actualmente la empresa tiene y/o lleva un registro de todos sus clientes,      quienes le abonan parcialmente una cantidad diferente de dinero. Esto se lleva a cabo de forma </a:t>
            </a:r>
            <a:r>
              <a:rPr lang="es-MX" sz="2800" dirty="0" err="1"/>
              <a:t>semiautomatizada</a:t>
            </a:r>
            <a:r>
              <a:rPr lang="es-MX" sz="2800" dirty="0"/>
              <a:t>, dentro de una tabla Excel, controlada por el administrador a cargo, así como por el jefe y/o dueño de la empresa. Cabe señalar que aun varios clientes están registrados de forma clásica, en una libreta. De este último modo, la empresa de igual manera registra el catálogo de precios de sus productos, así como la bitácora del día, pedidos y entregas.</a:t>
            </a:r>
            <a:endParaRPr lang="es-ES" sz="2800" dirty="0"/>
          </a:p>
          <a:p>
            <a:endParaRPr lang="es-ES" dirty="0"/>
          </a:p>
        </p:txBody>
      </p:sp>
    </p:spTree>
    <p:extLst>
      <p:ext uri="{BB962C8B-B14F-4D97-AF65-F5344CB8AC3E}">
        <p14:creationId xmlns:p14="http://schemas.microsoft.com/office/powerpoint/2010/main" val="11889283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 name="Título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s-ES" sz="3600" b="1" dirty="0">
                <a:solidFill>
                  <a:schemeClr val="tx1">
                    <a:lumMod val="75000"/>
                    <a:lumOff val="25000"/>
                  </a:schemeClr>
                </a:solidFill>
              </a:rPr>
              <a:t>Problemática</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5" name="Conector recto 4">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6" name="CuadroTexto 5"/>
          <p:cNvSpPr txBox="1"/>
          <p:nvPr/>
        </p:nvSpPr>
        <p:spPr>
          <a:xfrm>
            <a:off x="1137138" y="1298495"/>
            <a:ext cx="9917723" cy="3385542"/>
          </a:xfrm>
          <a:prstGeom prst="rect">
            <a:avLst/>
          </a:prstGeom>
          <a:noFill/>
        </p:spPr>
        <p:txBody>
          <a:bodyPr wrap="square" rtlCol="0">
            <a:spAutoFit/>
          </a:bodyPr>
          <a:lstStyle/>
          <a:p>
            <a:r>
              <a:rPr lang="es-MX" sz="2800" dirty="0"/>
              <a:t>Dicho proceso actualmente es un problema que resulta ser tedioso y complejo a la hora de realizar altas, bajas, y consultas de la información, lo que les quita tiempo y dinero por la perdida de la información de los clientes, de los precios de sus productos y la mala organización de sus entregas y pedidos. De modo que la empresa requiere de un sistema que tenga como objetivo llevar a cabo los procesos o funciones antes mencionadas. </a:t>
            </a:r>
            <a:endParaRPr lang="es-ES" sz="2800" dirty="0"/>
          </a:p>
          <a:p>
            <a:endParaRPr lang="es-ES" dirty="0"/>
          </a:p>
        </p:txBody>
      </p:sp>
    </p:spTree>
    <p:extLst>
      <p:ext uri="{BB962C8B-B14F-4D97-AF65-F5344CB8AC3E}">
        <p14:creationId xmlns:p14="http://schemas.microsoft.com/office/powerpoint/2010/main" val="39736694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315565"/>
            <a:ext cx="9144000" cy="2215991"/>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sz="7200" dirty="0">
                <a:effectLst>
                  <a:outerShdw blurRad="38100" dist="19050" dir="2700000" algn="tl">
                    <a:schemeClr val="dk1">
                      <a:alpha val="40000"/>
                    </a:schemeClr>
                  </a:outerShdw>
                </a:effectLst>
              </a:rPr>
              <a:t>Solución </a:t>
            </a:r>
            <a:endParaRPr lang="es-ES" sz="7200" dirty="0"/>
          </a:p>
          <a:p>
            <a:endParaRPr lang="es-ES" sz="7200" dirty="0">
              <a:solidFill>
                <a:srgbClr val="C00000"/>
              </a:solidFill>
            </a:endParaRPr>
          </a:p>
        </p:txBody>
      </p:sp>
    </p:spTree>
    <p:extLst>
      <p:ext uri="{BB962C8B-B14F-4D97-AF65-F5344CB8AC3E}">
        <p14:creationId xmlns:p14="http://schemas.microsoft.com/office/powerpoint/2010/main" val="4040757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s-ES" sz="3600" b="1" dirty="0">
                <a:solidFill>
                  <a:schemeClr val="tx1">
                    <a:lumMod val="75000"/>
                    <a:lumOff val="25000"/>
                  </a:schemeClr>
                </a:solidFill>
              </a:rPr>
              <a:t>Solución</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5" name="CuadroTexto 4"/>
          <p:cNvSpPr txBox="1"/>
          <p:nvPr/>
        </p:nvSpPr>
        <p:spPr>
          <a:xfrm>
            <a:off x="1137138" y="966097"/>
            <a:ext cx="9917723" cy="4801314"/>
          </a:xfrm>
          <a:prstGeom prst="rect">
            <a:avLst/>
          </a:prstGeom>
          <a:noFill/>
        </p:spPr>
        <p:txBody>
          <a:bodyPr wrap="square" rtlCol="0">
            <a:spAutoFit/>
          </a:bodyPr>
          <a:lstStyle/>
          <a:p>
            <a:pPr marL="342900" indent="-342900">
              <a:buFont typeface="Wingdings" panose="05000000000000000000" pitchFamily="2" charset="2"/>
              <a:buChar char="v"/>
            </a:pPr>
            <a:r>
              <a:rPr lang="es-MX" sz="2400" dirty="0"/>
              <a:t>Desarrollar un sistema, funcional como una aplicación de escritorio. Que le permita al usuario desde su ordenador llevar el control Administrativo de los procesos básicos de la empresa, funcionando de igual modo como un sistema de Altas, Bajas y Consultas. Dicho sistema contará con 5 apartados indispensables: Clientes, Ventas, Catálogo de Productos, Bitácora, Entregas y Pedidos, y Proveedores. Donde cada apartado representa un proceso principal dentro del funcionamiento de la empresa, Cada proceso será nombrado en una viñeta, y visible en la parte superior de la pantalla principal del usuario, al cual le permitirá realizar acciones relacionados con cada proceso, almacenando la información de forma virtual para que el usuario pueda consultarla y/o hacer uso de ella cuando lo requiera.</a:t>
            </a:r>
            <a:endParaRPr lang="es-ES" sz="2400" dirty="0"/>
          </a:p>
          <a:p>
            <a:r>
              <a:rPr lang="es-MX" sz="2400" dirty="0"/>
              <a:t> </a:t>
            </a:r>
            <a:endParaRPr lang="es-ES" sz="2400" dirty="0"/>
          </a:p>
          <a:p>
            <a:endParaRPr lang="es-ES" dirty="0"/>
          </a:p>
        </p:txBody>
      </p:sp>
    </p:spTree>
    <p:extLst>
      <p:ext uri="{BB962C8B-B14F-4D97-AF65-F5344CB8AC3E}">
        <p14:creationId xmlns:p14="http://schemas.microsoft.com/office/powerpoint/2010/main" val="15550230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1761567"/>
            <a:ext cx="9144000" cy="3323987"/>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sz="7200" dirty="0">
                <a:effectLst>
                  <a:outerShdw blurRad="38100" dist="19050" dir="2700000" algn="tl">
                    <a:schemeClr val="dk1">
                      <a:alpha val="40000"/>
                    </a:schemeClr>
                  </a:outerShdw>
                </a:effectLst>
              </a:rPr>
              <a:t>Requerimientos Funcionales de Usuario</a:t>
            </a:r>
            <a:endParaRPr lang="es-ES" sz="7200" dirty="0"/>
          </a:p>
          <a:p>
            <a:endParaRPr lang="es-ES" sz="7200" dirty="0">
              <a:solidFill>
                <a:srgbClr val="C00000"/>
              </a:solidFill>
            </a:endParaRPr>
          </a:p>
        </p:txBody>
      </p:sp>
    </p:spTree>
    <p:extLst>
      <p:ext uri="{BB962C8B-B14F-4D97-AF65-F5344CB8AC3E}">
        <p14:creationId xmlns:p14="http://schemas.microsoft.com/office/powerpoint/2010/main" val="3164447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8" name="Tabla 7"/>
          <p:cNvGraphicFramePr>
            <a:graphicFrameLocks noGrp="1"/>
          </p:cNvGraphicFramePr>
          <p:nvPr>
            <p:extLst>
              <p:ext uri="{D42A27DB-BD31-4B8C-83A1-F6EECF244321}">
                <p14:modId xmlns:p14="http://schemas.microsoft.com/office/powerpoint/2010/main" val="3414532281"/>
              </p:ext>
            </p:extLst>
          </p:nvPr>
        </p:nvGraphicFramePr>
        <p:xfrm>
          <a:off x="931333" y="725828"/>
          <a:ext cx="8989778" cy="2203706"/>
        </p:xfrm>
        <a:graphic>
          <a:graphicData uri="http://schemas.openxmlformats.org/drawingml/2006/table">
            <a:tbl>
              <a:tblPr firstCol="1">
                <a:tableStyleId>{93296810-A885-4BE3-A3E7-6D5BEEA58F35}</a:tableStyleId>
              </a:tblPr>
              <a:tblGrid>
                <a:gridCol w="4494889">
                  <a:extLst>
                    <a:ext uri="{9D8B030D-6E8A-4147-A177-3AD203B41FA5}">
                      <a16:colId xmlns:a16="http://schemas.microsoft.com/office/drawing/2014/main" val="20000"/>
                    </a:ext>
                  </a:extLst>
                </a:gridCol>
                <a:gridCol w="4494889">
                  <a:extLst>
                    <a:ext uri="{9D8B030D-6E8A-4147-A177-3AD203B41FA5}">
                      <a16:colId xmlns:a16="http://schemas.microsoft.com/office/drawing/2014/main" val="20001"/>
                    </a:ext>
                  </a:extLst>
                </a:gridCol>
              </a:tblGrid>
              <a:tr h="1014986">
                <a:tc>
                  <a:txBody>
                    <a:bodyPr/>
                    <a:lstStyle/>
                    <a:p>
                      <a:r>
                        <a:rPr lang="es-ES" dirty="0">
                          <a:solidFill>
                            <a:schemeClr val="tx1">
                              <a:lumMod val="95000"/>
                              <a:lumOff val="5000"/>
                            </a:schemeClr>
                          </a:solidFill>
                        </a:rPr>
                        <a:t>ID: </a:t>
                      </a:r>
                      <a:r>
                        <a:rPr lang="es-MX" sz="1800" kern="1200" dirty="0">
                          <a:solidFill>
                            <a:schemeClr val="tx1">
                              <a:lumMod val="95000"/>
                              <a:lumOff val="5000"/>
                            </a:schemeClr>
                          </a:solidFill>
                          <a:effectLst/>
                        </a:rPr>
                        <a:t>RFU-1 </a:t>
                      </a:r>
                      <a:endParaRPr lang="es-ES" dirty="0">
                        <a:solidFill>
                          <a:schemeClr val="tx1">
                            <a:lumMod val="95000"/>
                            <a:lumOff val="5000"/>
                          </a:schemeClr>
                        </a:solidFill>
                      </a:endParaRPr>
                    </a:p>
                    <a:p>
                      <a:r>
                        <a:rPr lang="es-ES" dirty="0"/>
                        <a:t>Nombre</a:t>
                      </a:r>
                      <a:r>
                        <a:rPr lang="es-ES" baseline="0" dirty="0"/>
                        <a:t> del requerimiento </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s-ES" dirty="0"/>
                    </a:p>
                    <a:p>
                      <a:r>
                        <a:rPr lang="es-MX" sz="1800" kern="1200" dirty="0">
                          <a:effectLst/>
                        </a:rPr>
                        <a:t>Tipos de Usuarios </a:t>
                      </a:r>
                      <a:endParaRPr lang="es-ES" dirty="0"/>
                    </a:p>
                  </a:txBody>
                  <a:tcPr/>
                </a:tc>
                <a:extLst>
                  <a:ext uri="{0D108BD9-81ED-4DB2-BD59-A6C34878D82A}">
                    <a16:rowId xmlns:a16="http://schemas.microsoft.com/office/drawing/2014/main" val="10000"/>
                  </a:ext>
                </a:extLst>
              </a:tr>
              <a:tr h="1087053">
                <a:tc>
                  <a:txBody>
                    <a:bodyPr/>
                    <a:lstStyle/>
                    <a:p>
                      <a:r>
                        <a:rPr lang="es-ES" dirty="0"/>
                        <a:t>Descripción</a:t>
                      </a:r>
                      <a:r>
                        <a:rPr lang="es-ES" baseline="0" dirty="0"/>
                        <a:t> </a:t>
                      </a:r>
                      <a:endParaRPr lang="es-ES" dirty="0"/>
                    </a:p>
                  </a:txBody>
                  <a:tcPr/>
                </a:tc>
                <a:tc>
                  <a:txBody>
                    <a:bodyPr/>
                    <a:lstStyle/>
                    <a:p>
                      <a:r>
                        <a:rPr lang="es-MX" sz="1800" kern="1200" dirty="0">
                          <a:effectLst/>
                        </a:rPr>
                        <a:t>Se pretende crear un usuario y contraseña diferente para un usuario normal y otro para el dueño de la empresa, para proteger la información. </a:t>
                      </a:r>
                      <a:endParaRPr lang="es-ES" dirty="0"/>
                    </a:p>
                  </a:txBody>
                  <a:tcPr/>
                </a:tc>
                <a:extLst>
                  <a:ext uri="{0D108BD9-81ED-4DB2-BD59-A6C34878D82A}">
                    <a16:rowId xmlns:a16="http://schemas.microsoft.com/office/drawing/2014/main" val="10002"/>
                  </a:ext>
                </a:extLst>
              </a:tr>
            </a:tbl>
          </a:graphicData>
        </a:graphic>
      </p:graphicFrame>
      <p:graphicFrame>
        <p:nvGraphicFramePr>
          <p:cNvPr id="6" name="Tabla 5">
            <a:extLst>
              <a:ext uri="{FF2B5EF4-FFF2-40B4-BE49-F238E27FC236}">
                <a16:creationId xmlns:a16="http://schemas.microsoft.com/office/drawing/2014/main" id="{1CC3D2CE-DC28-4080-9CAC-4B3A277AE6EE}"/>
              </a:ext>
            </a:extLst>
          </p:cNvPr>
          <p:cNvGraphicFramePr>
            <a:graphicFrameLocks noGrp="1"/>
          </p:cNvGraphicFramePr>
          <p:nvPr>
            <p:extLst>
              <p:ext uri="{D42A27DB-BD31-4B8C-83A1-F6EECF244321}">
                <p14:modId xmlns:p14="http://schemas.microsoft.com/office/powerpoint/2010/main" val="90438265"/>
              </p:ext>
            </p:extLst>
          </p:nvPr>
        </p:nvGraphicFramePr>
        <p:xfrm>
          <a:off x="931333" y="3132463"/>
          <a:ext cx="8989778" cy="3749040"/>
        </p:xfrm>
        <a:graphic>
          <a:graphicData uri="http://schemas.openxmlformats.org/drawingml/2006/table">
            <a:tbl>
              <a:tblPr firstCol="1">
                <a:tableStyleId>{93296810-A885-4BE3-A3E7-6D5BEEA58F35}</a:tableStyleId>
              </a:tblPr>
              <a:tblGrid>
                <a:gridCol w="4494889">
                  <a:extLst>
                    <a:ext uri="{9D8B030D-6E8A-4147-A177-3AD203B41FA5}">
                      <a16:colId xmlns:a16="http://schemas.microsoft.com/office/drawing/2014/main" val="20000"/>
                    </a:ext>
                  </a:extLst>
                </a:gridCol>
                <a:gridCol w="4494889">
                  <a:extLst>
                    <a:ext uri="{9D8B030D-6E8A-4147-A177-3AD203B41FA5}">
                      <a16:colId xmlns:a16="http://schemas.microsoft.com/office/drawing/2014/main" val="20001"/>
                    </a:ext>
                  </a:extLst>
                </a:gridCol>
              </a:tblGrid>
              <a:tr h="560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RFU-2</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Seguridad del Sistema </a:t>
                      </a:r>
                      <a:endParaRPr lang="es-ES" sz="1800" kern="1200" dirty="0">
                        <a:solidFill>
                          <a:schemeClr val="dk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s-ES" dirty="0"/>
                    </a:p>
                  </a:txBody>
                  <a:tcPr/>
                </a:tc>
                <a:extLst>
                  <a:ext uri="{0D108BD9-81ED-4DB2-BD59-A6C34878D82A}">
                    <a16:rowId xmlns:a16="http://schemas.microsoft.com/office/drawing/2014/main" val="10000"/>
                  </a:ext>
                </a:extLst>
              </a:tr>
              <a:tr h="2241761">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Para el registro deberá solicitar: Nombre De Usuario, Contraseña, Pregunta de Seguridad.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Para el inicio de sesión deberá solicitar: Nombre y Contraseña registrada. En caso de no recordar la contraseña, el sistema deberá solicitar la respuesta a la pregunta de seguridad que al igual que el nombre y la contraseña tuvo que ser registrada previamente</a:t>
                      </a:r>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0090749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Conector recto 5">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7"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8" name="Conector recto 7">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9" name="Tabla 8">
            <a:extLst>
              <a:ext uri="{FF2B5EF4-FFF2-40B4-BE49-F238E27FC236}">
                <a16:creationId xmlns:a16="http://schemas.microsoft.com/office/drawing/2014/main" id="{AC5C821F-47EE-42EA-A640-E7160A9C545B}"/>
              </a:ext>
            </a:extLst>
          </p:cNvPr>
          <p:cNvGraphicFramePr>
            <a:graphicFrameLocks noGrp="1"/>
          </p:cNvGraphicFramePr>
          <p:nvPr>
            <p:extLst>
              <p:ext uri="{D42A27DB-BD31-4B8C-83A1-F6EECF244321}">
                <p14:modId xmlns:p14="http://schemas.microsoft.com/office/powerpoint/2010/main" val="152088683"/>
              </p:ext>
            </p:extLst>
          </p:nvPr>
        </p:nvGraphicFramePr>
        <p:xfrm>
          <a:off x="933156" y="625300"/>
          <a:ext cx="10325688" cy="3117849"/>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8318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RFU-3</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err="1">
                          <a:solidFill>
                            <a:schemeClr val="dk1"/>
                          </a:solidFill>
                          <a:effectLst/>
                          <a:latin typeface="+mn-lt"/>
                          <a:ea typeface="+mn-ea"/>
                          <a:cs typeface="+mn-cs"/>
                        </a:rPr>
                        <a:t>Funcion</a:t>
                      </a:r>
                      <a:r>
                        <a:rPr lang="es-MX" sz="1800" kern="1200" dirty="0">
                          <a:solidFill>
                            <a:schemeClr val="dk1"/>
                          </a:solidFill>
                          <a:effectLst/>
                          <a:latin typeface="+mn-lt"/>
                          <a:ea typeface="+mn-ea"/>
                          <a:cs typeface="+mn-cs"/>
                        </a:rPr>
                        <a:t> del Administrador </a:t>
                      </a:r>
                      <a:endParaRPr lang="es-ES" dirty="0"/>
                    </a:p>
                  </a:txBody>
                  <a:tcPr/>
                </a:tc>
                <a:extLst>
                  <a:ext uri="{0D108BD9-81ED-4DB2-BD59-A6C34878D82A}">
                    <a16:rowId xmlns:a16="http://schemas.microsoft.com/office/drawing/2014/main" val="10000"/>
                  </a:ext>
                </a:extLst>
              </a:tr>
              <a:tr h="1775296">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El administrador será quien pueda: realizar las acciones principales del sistema (ingresar, eliminar, modificar y buscar) dentro de cada uno de los inventarios y/o las pestañas a excepción de la Bitácora. Por tanto, deberá acceder y realizar acciones dentro de las pestañas de Clientes, Ventas, Catálogo de Productos, Entregas y Pedidos, y Proveedores. </a:t>
                      </a:r>
                      <a:endParaRPr lang="es-ES" dirty="0"/>
                    </a:p>
                  </a:txBody>
                  <a:tcPr/>
                </a:tc>
                <a:extLst>
                  <a:ext uri="{0D108BD9-81ED-4DB2-BD59-A6C34878D82A}">
                    <a16:rowId xmlns:a16="http://schemas.microsoft.com/office/drawing/2014/main" val="10002"/>
                  </a:ext>
                </a:extLst>
              </a:tr>
            </a:tbl>
          </a:graphicData>
        </a:graphic>
      </p:graphicFrame>
      <p:graphicFrame>
        <p:nvGraphicFramePr>
          <p:cNvPr id="10" name="Tabla 9">
            <a:extLst>
              <a:ext uri="{FF2B5EF4-FFF2-40B4-BE49-F238E27FC236}">
                <a16:creationId xmlns:a16="http://schemas.microsoft.com/office/drawing/2014/main" id="{FE47DDFC-FAE3-4DAB-A3CC-F13016EA2480}"/>
              </a:ext>
            </a:extLst>
          </p:cNvPr>
          <p:cNvGraphicFramePr>
            <a:graphicFrameLocks noGrp="1"/>
          </p:cNvGraphicFramePr>
          <p:nvPr>
            <p:extLst>
              <p:ext uri="{D42A27DB-BD31-4B8C-83A1-F6EECF244321}">
                <p14:modId xmlns:p14="http://schemas.microsoft.com/office/powerpoint/2010/main" val="3252668593"/>
              </p:ext>
            </p:extLst>
          </p:nvPr>
        </p:nvGraphicFramePr>
        <p:xfrm>
          <a:off x="933156" y="3743149"/>
          <a:ext cx="10325688" cy="320040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51342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RFU-4</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err="1">
                          <a:solidFill>
                            <a:schemeClr val="dk1"/>
                          </a:solidFill>
                          <a:effectLst/>
                          <a:latin typeface="+mn-lt"/>
                          <a:ea typeface="+mn-ea"/>
                          <a:cs typeface="+mn-cs"/>
                        </a:rPr>
                        <a:t>Funcion</a:t>
                      </a:r>
                      <a:r>
                        <a:rPr lang="es-MX" sz="1800" kern="1200" dirty="0">
                          <a:solidFill>
                            <a:schemeClr val="dk1"/>
                          </a:solidFill>
                          <a:effectLst/>
                          <a:latin typeface="+mn-lt"/>
                          <a:ea typeface="+mn-ea"/>
                          <a:cs typeface="+mn-cs"/>
                        </a:rPr>
                        <a:t> del </a:t>
                      </a:r>
                      <a:r>
                        <a:rPr lang="es-MX" sz="1800" kern="1200" dirty="0" err="1">
                          <a:solidFill>
                            <a:schemeClr val="dk1"/>
                          </a:solidFill>
                          <a:effectLst/>
                          <a:latin typeface="+mn-lt"/>
                          <a:ea typeface="+mn-ea"/>
                          <a:cs typeface="+mn-cs"/>
                        </a:rPr>
                        <a:t>Super_Admin</a:t>
                      </a:r>
                      <a:r>
                        <a:rPr lang="es-MX" sz="1800" kern="1200" dirty="0">
                          <a:solidFill>
                            <a:schemeClr val="dk1"/>
                          </a:solidFill>
                          <a:effectLst/>
                          <a:latin typeface="+mn-lt"/>
                          <a:ea typeface="+mn-ea"/>
                          <a:cs typeface="+mn-cs"/>
                        </a:rPr>
                        <a:t> </a:t>
                      </a:r>
                      <a:endParaRPr lang="es-ES" dirty="0"/>
                    </a:p>
                  </a:txBody>
                  <a:tcPr/>
                </a:tc>
                <a:extLst>
                  <a:ext uri="{0D108BD9-81ED-4DB2-BD59-A6C34878D82A}">
                    <a16:rowId xmlns:a16="http://schemas.microsoft.com/office/drawing/2014/main" val="10000"/>
                  </a:ext>
                </a:extLst>
              </a:tr>
              <a:tr h="2093427">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El </a:t>
                      </a:r>
                      <a:r>
                        <a:rPr lang="es-MX" sz="1800" kern="1200" dirty="0" err="1">
                          <a:solidFill>
                            <a:schemeClr val="dk1"/>
                          </a:solidFill>
                          <a:effectLst/>
                          <a:latin typeface="+mn-lt"/>
                          <a:ea typeface="+mn-ea"/>
                          <a:cs typeface="+mn-cs"/>
                        </a:rPr>
                        <a:t>Super_Admin</a:t>
                      </a:r>
                      <a:r>
                        <a:rPr lang="es-MX" sz="1800" kern="1200" dirty="0">
                          <a:solidFill>
                            <a:schemeClr val="dk1"/>
                          </a:solidFill>
                          <a:effectLst/>
                          <a:latin typeface="+mn-lt"/>
                          <a:ea typeface="+mn-ea"/>
                          <a:cs typeface="+mn-cs"/>
                        </a:rPr>
                        <a:t> podrá realizar las acciones principales dentro del sistema (ingresar, eliminar, modificar y buscar) dentro de cada uno de los inventarios y/o pestañas, incluyendo la visualización del contenido de la bitácora. Por tanto, deberá acceder y realizar acciones   dentro de las pestañas de Clientes, Ventas, Catálogo de Productos, Bitácora, Entregas y Pedidos, y Proveedores. </a:t>
                      </a:r>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7005304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315565"/>
            <a:ext cx="9144000" cy="2215991"/>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sz="7200" dirty="0">
                <a:effectLst>
                  <a:outerShdw blurRad="38100" dist="19050" dir="2700000" algn="tl">
                    <a:schemeClr val="dk1">
                      <a:alpha val="40000"/>
                    </a:schemeClr>
                  </a:outerShdw>
                </a:effectLst>
              </a:rPr>
              <a:t>Objetivo del proyecto</a:t>
            </a:r>
            <a:endParaRPr lang="es-ES" sz="7200" dirty="0"/>
          </a:p>
          <a:p>
            <a:endParaRPr lang="es-ES" sz="7200" dirty="0">
              <a:solidFill>
                <a:srgbClr val="C00000"/>
              </a:solidFill>
            </a:endParaRPr>
          </a:p>
        </p:txBody>
      </p:sp>
    </p:spTree>
    <p:extLst>
      <p:ext uri="{BB962C8B-B14F-4D97-AF65-F5344CB8AC3E}">
        <p14:creationId xmlns:p14="http://schemas.microsoft.com/office/powerpoint/2010/main" val="30099712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Conector recto 5">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36966"/>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7" name="Título 1">
            <a:extLst>
              <a:ext uri="{FF2B5EF4-FFF2-40B4-BE49-F238E27FC236}">
                <a16:creationId xmlns:a16="http://schemas.microsoft.com/office/drawing/2014/main" id="{4E3F5479-058B-4FA8-92E9-18CAB8CDC5C5}"/>
              </a:ext>
            </a:extLst>
          </p:cNvPr>
          <p:cNvSpPr txBox="1">
            <a:spLocks/>
          </p:cNvSpPr>
          <p:nvPr/>
        </p:nvSpPr>
        <p:spPr>
          <a:xfrm>
            <a:off x="228600" y="246771"/>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8" name="Conector recto 7">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36966"/>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9" name="Tabla 8">
            <a:extLst>
              <a:ext uri="{FF2B5EF4-FFF2-40B4-BE49-F238E27FC236}">
                <a16:creationId xmlns:a16="http://schemas.microsoft.com/office/drawing/2014/main" id="{6369BBA1-2D7A-4C55-A98F-7C1B935B98B5}"/>
              </a:ext>
            </a:extLst>
          </p:cNvPr>
          <p:cNvGraphicFramePr>
            <a:graphicFrameLocks noGrp="1"/>
          </p:cNvGraphicFramePr>
          <p:nvPr>
            <p:extLst>
              <p:ext uri="{D42A27DB-BD31-4B8C-83A1-F6EECF244321}">
                <p14:modId xmlns:p14="http://schemas.microsoft.com/office/powerpoint/2010/main" val="1124881482"/>
              </p:ext>
            </p:extLst>
          </p:nvPr>
        </p:nvGraphicFramePr>
        <p:xfrm>
          <a:off x="933156" y="773069"/>
          <a:ext cx="10325688" cy="2410398"/>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120519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RFU-5</a:t>
                      </a:r>
                      <a:endParaRPr lang="es-ES" dirty="0">
                        <a:solidFill>
                          <a:schemeClr val="tx1">
                            <a:lumMod val="95000"/>
                            <a:lumOff val="5000"/>
                          </a:schemeClr>
                        </a:solidFill>
                      </a:endParaRPr>
                    </a:p>
                    <a:p>
                      <a:endParaRPr lang="es-ES" dirty="0"/>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Funcionamiento de la Pantalla Principal </a:t>
                      </a:r>
                      <a:endParaRPr lang="es-ES" dirty="0"/>
                    </a:p>
                  </a:txBody>
                  <a:tcPr/>
                </a:tc>
                <a:extLst>
                  <a:ext uri="{0D108BD9-81ED-4DB2-BD59-A6C34878D82A}">
                    <a16:rowId xmlns:a16="http://schemas.microsoft.com/office/drawing/2014/main" val="10000"/>
                  </a:ext>
                </a:extLst>
              </a:tr>
              <a:tr h="1205199">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Una pantalla únicamente de Inicio y de Bienvenida. </a:t>
                      </a:r>
                      <a:endParaRPr lang="es-ES" dirty="0"/>
                    </a:p>
                  </a:txBody>
                  <a:tcPr/>
                </a:tc>
                <a:extLst>
                  <a:ext uri="{0D108BD9-81ED-4DB2-BD59-A6C34878D82A}">
                    <a16:rowId xmlns:a16="http://schemas.microsoft.com/office/drawing/2014/main" val="10002"/>
                  </a:ext>
                </a:extLst>
              </a:tr>
            </a:tbl>
          </a:graphicData>
        </a:graphic>
      </p:graphicFrame>
      <p:graphicFrame>
        <p:nvGraphicFramePr>
          <p:cNvPr id="10" name="Tabla 9">
            <a:extLst>
              <a:ext uri="{FF2B5EF4-FFF2-40B4-BE49-F238E27FC236}">
                <a16:creationId xmlns:a16="http://schemas.microsoft.com/office/drawing/2014/main" id="{2B6D9BF7-DB8A-4618-8FC4-6F17DF9FCF64}"/>
              </a:ext>
            </a:extLst>
          </p:cNvPr>
          <p:cNvGraphicFramePr>
            <a:graphicFrameLocks noGrp="1"/>
          </p:cNvGraphicFramePr>
          <p:nvPr>
            <p:extLst>
              <p:ext uri="{D42A27DB-BD31-4B8C-83A1-F6EECF244321}">
                <p14:modId xmlns:p14="http://schemas.microsoft.com/office/powerpoint/2010/main" val="3117958729"/>
              </p:ext>
            </p:extLst>
          </p:nvPr>
        </p:nvGraphicFramePr>
        <p:xfrm>
          <a:off x="933156" y="3419569"/>
          <a:ext cx="10325688" cy="3067018"/>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6653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RFU-6</a:t>
                      </a:r>
                      <a:endParaRPr lang="es-ES" dirty="0">
                        <a:solidFill>
                          <a:schemeClr val="tx1">
                            <a:lumMod val="95000"/>
                            <a:lumOff val="5000"/>
                          </a:schemeClr>
                        </a:solidFill>
                      </a:endParaRPr>
                    </a:p>
                    <a:p>
                      <a:endParaRPr lang="es-ES" dirty="0"/>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Funcionamiento de la Pestaña Catálogo de Productos </a:t>
                      </a:r>
                      <a:endParaRPr lang="es-ES" dirty="0"/>
                    </a:p>
                  </a:txBody>
                  <a:tcPr/>
                </a:tc>
                <a:extLst>
                  <a:ext uri="{0D108BD9-81ED-4DB2-BD59-A6C34878D82A}">
                    <a16:rowId xmlns:a16="http://schemas.microsoft.com/office/drawing/2014/main" val="10000"/>
                  </a:ext>
                </a:extLst>
              </a:tr>
              <a:tr h="2152618">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Un Inventario en forma de tabla de todos los artículos/productos a la venta.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El usuario podrá ingresar la información de sus productos, y manipular la información tal y como se especifica en las características. Dicha información responde a los campos mencionados en las condiciones previas. </a:t>
                      </a:r>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243930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Conector recto 5">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7"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8" name="Conector recto 7">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9" name="Tabla 8">
            <a:extLst>
              <a:ext uri="{FF2B5EF4-FFF2-40B4-BE49-F238E27FC236}">
                <a16:creationId xmlns:a16="http://schemas.microsoft.com/office/drawing/2014/main" id="{E9374EE3-D8FC-4C71-9C90-6EF0775D0AAB}"/>
              </a:ext>
            </a:extLst>
          </p:cNvPr>
          <p:cNvGraphicFramePr>
            <a:graphicFrameLocks noGrp="1"/>
          </p:cNvGraphicFramePr>
          <p:nvPr>
            <p:extLst>
              <p:ext uri="{D42A27DB-BD31-4B8C-83A1-F6EECF244321}">
                <p14:modId xmlns:p14="http://schemas.microsoft.com/office/powerpoint/2010/main" val="1628394494"/>
              </p:ext>
            </p:extLst>
          </p:nvPr>
        </p:nvGraphicFramePr>
        <p:xfrm>
          <a:off x="713023" y="522899"/>
          <a:ext cx="9853378" cy="2926080"/>
        </p:xfrm>
        <a:graphic>
          <a:graphicData uri="http://schemas.openxmlformats.org/drawingml/2006/table">
            <a:tbl>
              <a:tblPr firstCol="1">
                <a:tableStyleId>{93296810-A885-4BE3-A3E7-6D5BEEA58F35}</a:tableStyleId>
              </a:tblPr>
              <a:tblGrid>
                <a:gridCol w="4926689">
                  <a:extLst>
                    <a:ext uri="{9D8B030D-6E8A-4147-A177-3AD203B41FA5}">
                      <a16:colId xmlns:a16="http://schemas.microsoft.com/office/drawing/2014/main" val="20000"/>
                    </a:ext>
                  </a:extLst>
                </a:gridCol>
                <a:gridCol w="4926689">
                  <a:extLst>
                    <a:ext uri="{9D8B030D-6E8A-4147-A177-3AD203B41FA5}">
                      <a16:colId xmlns:a16="http://schemas.microsoft.com/office/drawing/2014/main" val="20001"/>
                    </a:ext>
                  </a:extLst>
                </a:gridCol>
              </a:tblGrid>
              <a:tr h="6165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RFU-7</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Almacenamiento en el Catálogo de Productos. </a:t>
                      </a:r>
                      <a:endParaRPr lang="es-ES" dirty="0"/>
                    </a:p>
                  </a:txBody>
                  <a:tcPr/>
                </a:tc>
                <a:extLst>
                  <a:ext uri="{0D108BD9-81ED-4DB2-BD59-A6C34878D82A}">
                    <a16:rowId xmlns:a16="http://schemas.microsoft.com/office/drawing/2014/main" val="10000"/>
                  </a:ext>
                </a:extLst>
              </a:tr>
              <a:tr h="1908522">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La información que se podrá ingresar será acorde a las características generales de un producto: Modelo, Nombre, Precio, Marca o Proveedor, Cantidad, Categoría.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Dichos campos formaran parte de una tabla que permitirá conocer al usuario el inventario de sus productos dados de alta hasta el momento (tanto información nueva como antigua). </a:t>
                      </a:r>
                      <a:endParaRPr lang="es-ES" dirty="0"/>
                    </a:p>
                  </a:txBody>
                  <a:tcPr/>
                </a:tc>
                <a:extLst>
                  <a:ext uri="{0D108BD9-81ED-4DB2-BD59-A6C34878D82A}">
                    <a16:rowId xmlns:a16="http://schemas.microsoft.com/office/drawing/2014/main" val="10002"/>
                  </a:ext>
                </a:extLst>
              </a:tr>
            </a:tbl>
          </a:graphicData>
        </a:graphic>
      </p:graphicFrame>
      <p:graphicFrame>
        <p:nvGraphicFramePr>
          <p:cNvPr id="10" name="Tabla 9">
            <a:extLst>
              <a:ext uri="{FF2B5EF4-FFF2-40B4-BE49-F238E27FC236}">
                <a16:creationId xmlns:a16="http://schemas.microsoft.com/office/drawing/2014/main" id="{FD1916A5-814A-48A9-89D2-1227838A61DA}"/>
              </a:ext>
            </a:extLst>
          </p:cNvPr>
          <p:cNvGraphicFramePr>
            <a:graphicFrameLocks noGrp="1"/>
          </p:cNvGraphicFramePr>
          <p:nvPr>
            <p:extLst>
              <p:ext uri="{D42A27DB-BD31-4B8C-83A1-F6EECF244321}">
                <p14:modId xmlns:p14="http://schemas.microsoft.com/office/powerpoint/2010/main" val="2803751727"/>
              </p:ext>
            </p:extLst>
          </p:nvPr>
        </p:nvGraphicFramePr>
        <p:xfrm>
          <a:off x="713023" y="3547429"/>
          <a:ext cx="9853378" cy="2926080"/>
        </p:xfrm>
        <a:graphic>
          <a:graphicData uri="http://schemas.openxmlformats.org/drawingml/2006/table">
            <a:tbl>
              <a:tblPr firstCol="1">
                <a:tableStyleId>{93296810-A885-4BE3-A3E7-6D5BEEA58F35}</a:tableStyleId>
              </a:tblPr>
              <a:tblGrid>
                <a:gridCol w="4926689">
                  <a:extLst>
                    <a:ext uri="{9D8B030D-6E8A-4147-A177-3AD203B41FA5}">
                      <a16:colId xmlns:a16="http://schemas.microsoft.com/office/drawing/2014/main" val="20000"/>
                    </a:ext>
                  </a:extLst>
                </a:gridCol>
                <a:gridCol w="4926689">
                  <a:extLst>
                    <a:ext uri="{9D8B030D-6E8A-4147-A177-3AD203B41FA5}">
                      <a16:colId xmlns:a16="http://schemas.microsoft.com/office/drawing/2014/main" val="20001"/>
                    </a:ext>
                  </a:extLst>
                </a:gridCol>
              </a:tblGrid>
              <a:tr h="6390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RFU-8</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Edición en el Catálogo de Productos </a:t>
                      </a:r>
                      <a:endParaRPr lang="es-ES" dirty="0"/>
                    </a:p>
                  </a:txBody>
                  <a:tcPr/>
                </a:tc>
                <a:extLst>
                  <a:ext uri="{0D108BD9-81ED-4DB2-BD59-A6C34878D82A}">
                    <a16:rowId xmlns:a16="http://schemas.microsoft.com/office/drawing/2014/main" val="10000"/>
                  </a:ext>
                </a:extLst>
              </a:tr>
              <a:tr h="1578932">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La información que se podrá editar será acorde a las características generales de un producto: Modelo, Nombre, Precio, Marca o Proveedor, Cantidad, Categoría.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Dichos campos los cuales forman parte de una tabla podrán ser modificados o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editados  </a:t>
                      </a:r>
                      <a:endParaRPr lang="es-ES" sz="1800" kern="1200" dirty="0">
                        <a:solidFill>
                          <a:schemeClr val="dk1"/>
                        </a:solidFill>
                        <a:effectLst/>
                        <a:latin typeface="+mn-lt"/>
                        <a:ea typeface="+mn-ea"/>
                        <a:cs typeface="+mn-cs"/>
                      </a:endParaRPr>
                    </a:p>
                    <a:p>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1323245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Conector recto 5">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7"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8" name="Conector recto 7">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9" name="Tabla 8">
            <a:extLst>
              <a:ext uri="{FF2B5EF4-FFF2-40B4-BE49-F238E27FC236}">
                <a16:creationId xmlns:a16="http://schemas.microsoft.com/office/drawing/2014/main" id="{B8EBA20C-3CCD-42FA-BA0C-A9D0AC25F86D}"/>
              </a:ext>
            </a:extLst>
          </p:cNvPr>
          <p:cNvGraphicFramePr>
            <a:graphicFrameLocks noGrp="1"/>
          </p:cNvGraphicFramePr>
          <p:nvPr>
            <p:extLst>
              <p:ext uri="{D42A27DB-BD31-4B8C-83A1-F6EECF244321}">
                <p14:modId xmlns:p14="http://schemas.microsoft.com/office/powerpoint/2010/main" val="1413801417"/>
              </p:ext>
            </p:extLst>
          </p:nvPr>
        </p:nvGraphicFramePr>
        <p:xfrm>
          <a:off x="933156" y="759001"/>
          <a:ext cx="10325688" cy="228416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8211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RFU-9</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Eliminación de información en el Catálogo de Productos </a:t>
                      </a:r>
                      <a:endParaRPr lang="es-ES" dirty="0"/>
                    </a:p>
                  </a:txBody>
                  <a:tcPr/>
                </a:tc>
                <a:extLst>
                  <a:ext uri="{0D108BD9-81ED-4DB2-BD59-A6C34878D82A}">
                    <a16:rowId xmlns:a16="http://schemas.microsoft.com/office/drawing/2014/main" val="10000"/>
                  </a:ext>
                </a:extLst>
              </a:tr>
              <a:tr h="821120">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Permitirá al usuario dar de baja o eliminar información de todos los campos de un producto (Modelo, Nombre, Precio, Marca o Proveedor, Cantidad,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Categoría). </a:t>
                      </a:r>
                      <a:endParaRPr lang="es-ES" dirty="0"/>
                    </a:p>
                  </a:txBody>
                  <a:tcPr/>
                </a:tc>
                <a:extLst>
                  <a:ext uri="{0D108BD9-81ED-4DB2-BD59-A6C34878D82A}">
                    <a16:rowId xmlns:a16="http://schemas.microsoft.com/office/drawing/2014/main" val="10002"/>
                  </a:ext>
                </a:extLst>
              </a:tr>
            </a:tbl>
          </a:graphicData>
        </a:graphic>
      </p:graphicFrame>
      <p:graphicFrame>
        <p:nvGraphicFramePr>
          <p:cNvPr id="10" name="Tabla 9">
            <a:extLst>
              <a:ext uri="{FF2B5EF4-FFF2-40B4-BE49-F238E27FC236}">
                <a16:creationId xmlns:a16="http://schemas.microsoft.com/office/drawing/2014/main" id="{0C93D3DB-ABCC-4D20-B18E-D7644F8A8D06}"/>
              </a:ext>
            </a:extLst>
          </p:cNvPr>
          <p:cNvGraphicFramePr>
            <a:graphicFrameLocks noGrp="1"/>
          </p:cNvGraphicFramePr>
          <p:nvPr>
            <p:extLst>
              <p:ext uri="{D42A27DB-BD31-4B8C-83A1-F6EECF244321}">
                <p14:modId xmlns:p14="http://schemas.microsoft.com/office/powerpoint/2010/main" val="2579952354"/>
              </p:ext>
            </p:extLst>
          </p:nvPr>
        </p:nvGraphicFramePr>
        <p:xfrm>
          <a:off x="933156" y="3295139"/>
          <a:ext cx="10325688" cy="2351893"/>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8888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RFU-10</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Búsqueda información en el Catálogo de Productos </a:t>
                      </a:r>
                      <a:endParaRPr lang="es-ES" dirty="0"/>
                    </a:p>
                  </a:txBody>
                  <a:tcPr/>
                </a:tc>
                <a:extLst>
                  <a:ext uri="{0D108BD9-81ED-4DB2-BD59-A6C34878D82A}">
                    <a16:rowId xmlns:a16="http://schemas.microsoft.com/office/drawing/2014/main" val="10000"/>
                  </a:ext>
                </a:extLst>
              </a:tr>
              <a:tr h="888853">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Permitirá al usuario Buscar la información que competa a algún producto en específico (Modelo, Nombre, Precio, Marca o Proveedor, Cantidad,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Categoría).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 </a:t>
                      </a:r>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9780479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Conector recto 5">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7"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8" name="Conector recto 7">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9" name="Tabla 8">
            <a:extLst>
              <a:ext uri="{FF2B5EF4-FFF2-40B4-BE49-F238E27FC236}">
                <a16:creationId xmlns:a16="http://schemas.microsoft.com/office/drawing/2014/main" id="{CACC957E-E982-4C78-B0C8-FFAE0417785D}"/>
              </a:ext>
            </a:extLst>
          </p:cNvPr>
          <p:cNvGraphicFramePr>
            <a:graphicFrameLocks noGrp="1"/>
          </p:cNvGraphicFramePr>
          <p:nvPr>
            <p:extLst>
              <p:ext uri="{D42A27DB-BD31-4B8C-83A1-F6EECF244321}">
                <p14:modId xmlns:p14="http://schemas.microsoft.com/office/powerpoint/2010/main" val="2467620237"/>
              </p:ext>
            </p:extLst>
          </p:nvPr>
        </p:nvGraphicFramePr>
        <p:xfrm>
          <a:off x="933156" y="695901"/>
          <a:ext cx="10325688" cy="201930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56197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RFU-11</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Funcionamiento de la Pestaña Clientes </a:t>
                      </a:r>
                      <a:endParaRPr lang="es-ES" dirty="0"/>
                    </a:p>
                  </a:txBody>
                  <a:tcPr/>
                </a:tc>
                <a:extLst>
                  <a:ext uri="{0D108BD9-81ED-4DB2-BD59-A6C34878D82A}">
                    <a16:rowId xmlns:a16="http://schemas.microsoft.com/office/drawing/2014/main" val="10000"/>
                  </a:ext>
                </a:extLst>
              </a:tr>
              <a:tr h="1063329">
                <a:tc>
                  <a:txBody>
                    <a:bodyPr/>
                    <a:lstStyle/>
                    <a:p>
                      <a:r>
                        <a:rPr lang="es-ES" dirty="0"/>
                        <a:t>Descripción</a:t>
                      </a:r>
                      <a:r>
                        <a:rPr lang="es-ES" baseline="0" dirty="0"/>
                        <a:t> </a:t>
                      </a:r>
                      <a:endParaRPr lang="es-ES" dirty="0"/>
                    </a:p>
                  </a:txBody>
                  <a:tcPr/>
                </a:tc>
                <a:tc>
                  <a:txBody>
                    <a:bodyPr/>
                    <a:lstStyle/>
                    <a:p>
                      <a:pPr marL="1270">
                        <a:lnSpc>
                          <a:spcPct val="100000"/>
                        </a:lnSpc>
                        <a:spcAft>
                          <a:spcPts val="0"/>
                        </a:spcAft>
                      </a:pPr>
                      <a:r>
                        <a:rPr lang="es-MX" sz="1800" kern="1200" dirty="0">
                          <a:solidFill>
                            <a:schemeClr val="dk1"/>
                          </a:solidFill>
                          <a:effectLst/>
                          <a:latin typeface="+mn-lt"/>
                          <a:ea typeface="+mn-ea"/>
                          <a:cs typeface="+mn-cs"/>
                        </a:rPr>
                        <a:t>En esta pestaña el usuario podrá ver a sus clientes registrados y manipular la información de estos tal y como se especifica en las características. Dicha información responde a los campos mencionados en las condiciones previas. </a:t>
                      </a:r>
                      <a:endParaRPr lang="es-ES" sz="1200" dirty="0">
                        <a:effectLst/>
                        <a:latin typeface="Arial" panose="020B0604020202020204" pitchFamily="34" charset="0"/>
                        <a:ea typeface="Calibri" panose="020F0502020204030204" pitchFamily="34" charset="0"/>
                        <a:cs typeface="Times New Roman" panose="02020603050405020304" pitchFamily="18" charset="0"/>
                      </a:endParaRPr>
                    </a:p>
                  </a:txBody>
                  <a:tcPr marL="67310" marR="31750" marT="7620" marB="0"/>
                </a:tc>
                <a:extLst>
                  <a:ext uri="{0D108BD9-81ED-4DB2-BD59-A6C34878D82A}">
                    <a16:rowId xmlns:a16="http://schemas.microsoft.com/office/drawing/2014/main" val="10002"/>
                  </a:ext>
                </a:extLst>
              </a:tr>
            </a:tbl>
          </a:graphicData>
        </a:graphic>
      </p:graphicFrame>
      <p:graphicFrame>
        <p:nvGraphicFramePr>
          <p:cNvPr id="10" name="Tabla 9">
            <a:extLst>
              <a:ext uri="{FF2B5EF4-FFF2-40B4-BE49-F238E27FC236}">
                <a16:creationId xmlns:a16="http://schemas.microsoft.com/office/drawing/2014/main" id="{A5D54180-E233-4502-B605-14744CF56725}"/>
              </a:ext>
            </a:extLst>
          </p:cNvPr>
          <p:cNvGraphicFramePr>
            <a:graphicFrameLocks noGrp="1"/>
          </p:cNvGraphicFramePr>
          <p:nvPr>
            <p:extLst>
              <p:ext uri="{D42A27DB-BD31-4B8C-83A1-F6EECF244321}">
                <p14:modId xmlns:p14="http://schemas.microsoft.com/office/powerpoint/2010/main" val="1560401811"/>
              </p:ext>
            </p:extLst>
          </p:nvPr>
        </p:nvGraphicFramePr>
        <p:xfrm>
          <a:off x="933156" y="3100295"/>
          <a:ext cx="10325688" cy="292608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4927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RFU-12</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Almacenamiento en Clientes. </a:t>
                      </a:r>
                      <a:endParaRPr lang="es-ES" dirty="0"/>
                    </a:p>
                  </a:txBody>
                  <a:tcPr/>
                </a:tc>
                <a:extLst>
                  <a:ext uri="{0D108BD9-81ED-4DB2-BD59-A6C34878D82A}">
                    <a16:rowId xmlns:a16="http://schemas.microsoft.com/office/drawing/2014/main" val="10000"/>
                  </a:ext>
                </a:extLst>
              </a:tr>
              <a:tr h="1217195">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La información que se podrá ingresar será acorde a los campos: No.</a:t>
                      </a:r>
                      <a:r>
                        <a:rPr lang="es-MX" sz="1800" i="1" kern="1200" dirty="0">
                          <a:solidFill>
                            <a:schemeClr val="dk1"/>
                          </a:solidFill>
                          <a:effectLst/>
                          <a:latin typeface="+mn-lt"/>
                          <a:ea typeface="+mn-ea"/>
                          <a:cs typeface="+mn-cs"/>
                        </a:rPr>
                        <a:t> de Nota, Nombre, Dirección, Artículos Comprados, Fecha, Total de Monto a Pagar, Abono</a:t>
                      </a:r>
                      <a:r>
                        <a:rPr lang="es-MX" sz="1800"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Dichos campos formaran parte de una tabla que permitirá conocer al usuario el inventario de sus clientes dados de alta hasta el momento (tanto información nueva como antigua). </a:t>
                      </a:r>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2633933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Tabla 5">
            <a:extLst>
              <a:ext uri="{FF2B5EF4-FFF2-40B4-BE49-F238E27FC236}">
                <a16:creationId xmlns:a16="http://schemas.microsoft.com/office/drawing/2014/main" id="{CF4AD285-CFFC-45E7-8D0A-10FACC196FF0}"/>
              </a:ext>
            </a:extLst>
          </p:cNvPr>
          <p:cNvGraphicFramePr>
            <a:graphicFrameLocks noGrp="1"/>
          </p:cNvGraphicFramePr>
          <p:nvPr>
            <p:extLst>
              <p:ext uri="{D42A27DB-BD31-4B8C-83A1-F6EECF244321}">
                <p14:modId xmlns:p14="http://schemas.microsoft.com/office/powerpoint/2010/main" val="3511133412"/>
              </p:ext>
            </p:extLst>
          </p:nvPr>
        </p:nvGraphicFramePr>
        <p:xfrm>
          <a:off x="933156" y="759001"/>
          <a:ext cx="10325688" cy="265176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51409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RFU-13</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Edición en el inventario de Clientes </a:t>
                      </a:r>
                      <a:endParaRPr lang="es-ES" dirty="0"/>
                    </a:p>
                  </a:txBody>
                  <a:tcPr/>
                </a:tc>
                <a:extLst>
                  <a:ext uri="{0D108BD9-81ED-4DB2-BD59-A6C34878D82A}">
                    <a16:rowId xmlns:a16="http://schemas.microsoft.com/office/drawing/2014/main" val="10000"/>
                  </a:ext>
                </a:extLst>
              </a:tr>
              <a:tr h="1771614">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La información que se podrá editar será acorde a los campos: </a:t>
                      </a:r>
                      <a:r>
                        <a:rPr lang="es-MX" sz="1800" i="1" kern="1200" dirty="0">
                          <a:solidFill>
                            <a:schemeClr val="dk1"/>
                          </a:solidFill>
                          <a:effectLst/>
                          <a:latin typeface="+mn-lt"/>
                          <a:ea typeface="+mn-ea"/>
                          <a:cs typeface="+mn-cs"/>
                        </a:rPr>
                        <a:t> No. de Nota, Nombre, Dirección, Artículos Comprados, Fecha, Total de Monto a Pagar, Abono</a:t>
                      </a:r>
                      <a:r>
                        <a:rPr lang="es-MX" sz="1800" kern="1200" dirty="0">
                          <a:solidFill>
                            <a:schemeClr val="dk1"/>
                          </a:solidFill>
                          <a:effectLst/>
                          <a:latin typeface="+mn-lt"/>
                          <a:ea typeface="+mn-ea"/>
                          <a:cs typeface="+mn-cs"/>
                        </a:rPr>
                        <a:t>. Dichos campos los cuales forman parte de una tabla podrán ser modificados o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editados  </a:t>
                      </a:r>
                      <a:endParaRPr lang="es-ES" sz="1800" kern="1200" dirty="0">
                        <a:solidFill>
                          <a:schemeClr val="dk1"/>
                        </a:solidFill>
                        <a:effectLst/>
                        <a:latin typeface="+mn-lt"/>
                        <a:ea typeface="+mn-ea"/>
                        <a:cs typeface="+mn-cs"/>
                      </a:endParaRPr>
                    </a:p>
                    <a:p>
                      <a:endParaRPr lang="es-ES" dirty="0"/>
                    </a:p>
                  </a:txBody>
                  <a:tcPr/>
                </a:tc>
                <a:extLst>
                  <a:ext uri="{0D108BD9-81ED-4DB2-BD59-A6C34878D82A}">
                    <a16:rowId xmlns:a16="http://schemas.microsoft.com/office/drawing/2014/main" val="10002"/>
                  </a:ext>
                </a:extLst>
              </a:tr>
            </a:tbl>
          </a:graphicData>
        </a:graphic>
      </p:graphicFrame>
      <p:graphicFrame>
        <p:nvGraphicFramePr>
          <p:cNvPr id="7" name="Tabla 6">
            <a:extLst>
              <a:ext uri="{FF2B5EF4-FFF2-40B4-BE49-F238E27FC236}">
                <a16:creationId xmlns:a16="http://schemas.microsoft.com/office/drawing/2014/main" id="{B2E7A7FD-29C5-4F88-BDA2-F37DDCB2988F}"/>
              </a:ext>
            </a:extLst>
          </p:cNvPr>
          <p:cNvGraphicFramePr>
            <a:graphicFrameLocks noGrp="1"/>
          </p:cNvGraphicFramePr>
          <p:nvPr>
            <p:extLst>
              <p:ext uri="{D42A27DB-BD31-4B8C-83A1-F6EECF244321}">
                <p14:modId xmlns:p14="http://schemas.microsoft.com/office/powerpoint/2010/main" val="370927143"/>
              </p:ext>
            </p:extLst>
          </p:nvPr>
        </p:nvGraphicFramePr>
        <p:xfrm>
          <a:off x="933156" y="3757272"/>
          <a:ext cx="10325688" cy="2250293"/>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7872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RFU-14</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Eliminación de Clientes </a:t>
                      </a:r>
                      <a:endParaRPr lang="es-ES" dirty="0"/>
                    </a:p>
                  </a:txBody>
                  <a:tcPr/>
                </a:tc>
                <a:extLst>
                  <a:ext uri="{0D108BD9-81ED-4DB2-BD59-A6C34878D82A}">
                    <a16:rowId xmlns:a16="http://schemas.microsoft.com/office/drawing/2014/main" val="10000"/>
                  </a:ext>
                </a:extLst>
              </a:tr>
              <a:tr h="787253">
                <a:tc>
                  <a:txBody>
                    <a:bodyPr/>
                    <a:lstStyle/>
                    <a:p>
                      <a:r>
                        <a:rPr lang="es-ES" dirty="0"/>
                        <a:t>Descripción</a:t>
                      </a:r>
                      <a:r>
                        <a:rPr lang="es-ES" baseline="0" dirty="0"/>
                        <a:t>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Permitirá al usuario dar de baja o eliminar la información de todos los campos de un producto, es decir: </a:t>
                      </a:r>
                      <a:r>
                        <a:rPr lang="es-MX" sz="1800" i="1" kern="1200" dirty="0">
                          <a:solidFill>
                            <a:schemeClr val="dk1"/>
                          </a:solidFill>
                          <a:effectLst/>
                          <a:latin typeface="+mn-lt"/>
                          <a:ea typeface="+mn-ea"/>
                          <a:cs typeface="+mn-cs"/>
                        </a:rPr>
                        <a:t> No. de Nota, Nombre, Dirección, Artículos Comprados, Fecha, Total de Monto a Pagar, Abono</a:t>
                      </a:r>
                      <a:r>
                        <a:rPr lang="es-MX" sz="1800"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p>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4954777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Tabla 5">
            <a:extLst>
              <a:ext uri="{FF2B5EF4-FFF2-40B4-BE49-F238E27FC236}">
                <a16:creationId xmlns:a16="http://schemas.microsoft.com/office/drawing/2014/main" id="{08EBF106-B2BE-44C4-A891-3FB63C11D522}"/>
              </a:ext>
            </a:extLst>
          </p:cNvPr>
          <p:cNvGraphicFramePr>
            <a:graphicFrameLocks noGrp="1"/>
          </p:cNvGraphicFramePr>
          <p:nvPr>
            <p:extLst>
              <p:ext uri="{D42A27DB-BD31-4B8C-83A1-F6EECF244321}">
                <p14:modId xmlns:p14="http://schemas.microsoft.com/office/powerpoint/2010/main" val="2588396747"/>
              </p:ext>
            </p:extLst>
          </p:nvPr>
        </p:nvGraphicFramePr>
        <p:xfrm>
          <a:off x="933156" y="813094"/>
          <a:ext cx="10325688" cy="265176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4786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RFU-15</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r>
                        <a:rPr lang="es-MX" sz="1800" kern="1200" dirty="0">
                          <a:solidFill>
                            <a:schemeClr val="dk1"/>
                          </a:solidFill>
                          <a:effectLst/>
                          <a:latin typeface="+mn-lt"/>
                          <a:ea typeface="+mn-ea"/>
                          <a:cs typeface="+mn-cs"/>
                        </a:rPr>
                        <a:t>Búsqueda información en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Clientes </a:t>
                      </a:r>
                      <a:endParaRPr lang="es-ES" dirty="0"/>
                    </a:p>
                  </a:txBody>
                  <a:tcPr/>
                </a:tc>
                <a:extLst>
                  <a:ext uri="{0D108BD9-81ED-4DB2-BD59-A6C34878D82A}">
                    <a16:rowId xmlns:a16="http://schemas.microsoft.com/office/drawing/2014/main" val="10000"/>
                  </a:ext>
                </a:extLst>
              </a:tr>
              <a:tr h="1299093">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Permitirá al usuario Buscar información que competa a un cliente en específico (</a:t>
                      </a:r>
                      <a:r>
                        <a:rPr lang="es-MX" sz="1800" i="1" kern="1200" dirty="0">
                          <a:solidFill>
                            <a:schemeClr val="dk1"/>
                          </a:solidFill>
                          <a:effectLst/>
                          <a:latin typeface="+mn-lt"/>
                          <a:ea typeface="+mn-ea"/>
                          <a:cs typeface="+mn-cs"/>
                        </a:rPr>
                        <a:t>No. de Nota, Nombre, Dirección, Artículos Comprados, Fecha, Total de Monto a Pagar, </a:t>
                      </a:r>
                      <a:endParaRPr lang="es-ES" sz="1800" kern="1200" dirty="0">
                        <a:solidFill>
                          <a:schemeClr val="dk1"/>
                        </a:solidFill>
                        <a:effectLst/>
                        <a:latin typeface="+mn-lt"/>
                        <a:ea typeface="+mn-ea"/>
                        <a:cs typeface="+mn-cs"/>
                      </a:endParaRPr>
                    </a:p>
                    <a:p>
                      <a:r>
                        <a:rPr lang="es-MX" sz="1800" i="1" kern="1200" dirty="0">
                          <a:solidFill>
                            <a:schemeClr val="dk1"/>
                          </a:solidFill>
                          <a:effectLst/>
                          <a:latin typeface="+mn-lt"/>
                          <a:ea typeface="+mn-ea"/>
                          <a:cs typeface="+mn-cs"/>
                        </a:rPr>
                        <a:t>Abono</a:t>
                      </a:r>
                      <a:r>
                        <a:rPr lang="es-MX" sz="1800"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 </a:t>
                      </a:r>
                      <a:endParaRPr lang="es-ES" dirty="0"/>
                    </a:p>
                  </a:txBody>
                  <a:tcPr/>
                </a:tc>
                <a:extLst>
                  <a:ext uri="{0D108BD9-81ED-4DB2-BD59-A6C34878D82A}">
                    <a16:rowId xmlns:a16="http://schemas.microsoft.com/office/drawing/2014/main" val="10002"/>
                  </a:ext>
                </a:extLst>
              </a:tr>
            </a:tbl>
          </a:graphicData>
        </a:graphic>
      </p:graphicFrame>
      <p:graphicFrame>
        <p:nvGraphicFramePr>
          <p:cNvPr id="7" name="Tabla 6">
            <a:extLst>
              <a:ext uri="{FF2B5EF4-FFF2-40B4-BE49-F238E27FC236}">
                <a16:creationId xmlns:a16="http://schemas.microsoft.com/office/drawing/2014/main" id="{B3009E12-8DB4-4882-9E1D-0C19201D81FB}"/>
              </a:ext>
            </a:extLst>
          </p:cNvPr>
          <p:cNvGraphicFramePr>
            <a:graphicFrameLocks noGrp="1"/>
          </p:cNvGraphicFramePr>
          <p:nvPr>
            <p:extLst>
              <p:ext uri="{D42A27DB-BD31-4B8C-83A1-F6EECF244321}">
                <p14:modId xmlns:p14="http://schemas.microsoft.com/office/powerpoint/2010/main" val="1745640202"/>
              </p:ext>
            </p:extLst>
          </p:nvPr>
        </p:nvGraphicFramePr>
        <p:xfrm>
          <a:off x="933156" y="3754286"/>
          <a:ext cx="10325688" cy="1667787"/>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7533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RFU-16</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Funcionamiento de la Pestaña Ventas y Abonos </a:t>
                      </a:r>
                      <a:endParaRPr lang="es-ES" dirty="0"/>
                    </a:p>
                  </a:txBody>
                  <a:tcPr/>
                </a:tc>
                <a:extLst>
                  <a:ext uri="{0D108BD9-81ED-4DB2-BD59-A6C34878D82A}">
                    <a16:rowId xmlns:a16="http://schemas.microsoft.com/office/drawing/2014/main" val="10000"/>
                  </a:ext>
                </a:extLst>
              </a:tr>
              <a:tr h="753387">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Esta Ventana permitirá al usuario registrar una venta, ya sea de contado o por abonos, y realizar el abono por parte de algún cliente</a:t>
                      </a:r>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4978300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Tabla 5">
            <a:extLst>
              <a:ext uri="{FF2B5EF4-FFF2-40B4-BE49-F238E27FC236}">
                <a16:creationId xmlns:a16="http://schemas.microsoft.com/office/drawing/2014/main" id="{D02037CF-CA8A-4981-95D5-9C9FBB1E6F0B}"/>
              </a:ext>
            </a:extLst>
          </p:cNvPr>
          <p:cNvGraphicFramePr>
            <a:graphicFrameLocks noGrp="1"/>
          </p:cNvGraphicFramePr>
          <p:nvPr>
            <p:extLst>
              <p:ext uri="{D42A27DB-BD31-4B8C-83A1-F6EECF244321}">
                <p14:modId xmlns:p14="http://schemas.microsoft.com/office/powerpoint/2010/main" val="498657231"/>
              </p:ext>
            </p:extLst>
          </p:nvPr>
        </p:nvGraphicFramePr>
        <p:xfrm>
          <a:off x="933156" y="813093"/>
          <a:ext cx="10325688" cy="320040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2331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RFU-17</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Abonos </a:t>
                      </a:r>
                      <a:endParaRPr lang="es-ES" dirty="0"/>
                    </a:p>
                  </a:txBody>
                  <a:tcPr/>
                </a:tc>
                <a:extLst>
                  <a:ext uri="{0D108BD9-81ED-4DB2-BD59-A6C34878D82A}">
                    <a16:rowId xmlns:a16="http://schemas.microsoft.com/office/drawing/2014/main" val="10000"/>
                  </a:ext>
                </a:extLst>
              </a:tr>
              <a:tr h="1087375">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Esta Ventana permitirá al usuario ingresar la información a los siguientes campos:  No. De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Nota, Nombre del Cliente y Cantidad a Abonar, de su cliente para realizar un abono.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Cuando el usuario llene los datos correspondientes a cada uno de los campos, tendrá la opción de comprobar que ese es el cliente al que se le aplicara el abono.</a:t>
                      </a:r>
                      <a:endParaRPr lang="es-ES" dirty="0"/>
                    </a:p>
                  </a:txBody>
                  <a:tcPr/>
                </a:tc>
                <a:extLst>
                  <a:ext uri="{0D108BD9-81ED-4DB2-BD59-A6C34878D82A}">
                    <a16:rowId xmlns:a16="http://schemas.microsoft.com/office/drawing/2014/main" val="10002"/>
                  </a:ext>
                </a:extLst>
              </a:tr>
            </a:tbl>
          </a:graphicData>
        </a:graphic>
      </p:graphicFrame>
      <p:graphicFrame>
        <p:nvGraphicFramePr>
          <p:cNvPr id="7" name="Tabla 6">
            <a:extLst>
              <a:ext uri="{FF2B5EF4-FFF2-40B4-BE49-F238E27FC236}">
                <a16:creationId xmlns:a16="http://schemas.microsoft.com/office/drawing/2014/main" id="{CAA84FFD-E77C-42A7-820A-2F8A99B49CFB}"/>
              </a:ext>
            </a:extLst>
          </p:cNvPr>
          <p:cNvGraphicFramePr>
            <a:graphicFrameLocks noGrp="1"/>
          </p:cNvGraphicFramePr>
          <p:nvPr>
            <p:extLst>
              <p:ext uri="{D42A27DB-BD31-4B8C-83A1-F6EECF244321}">
                <p14:modId xmlns:p14="http://schemas.microsoft.com/office/powerpoint/2010/main" val="2711811042"/>
              </p:ext>
            </p:extLst>
          </p:nvPr>
        </p:nvGraphicFramePr>
        <p:xfrm>
          <a:off x="933156" y="4013493"/>
          <a:ext cx="10325688" cy="320040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21910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RFU-18</a:t>
                      </a:r>
                      <a:endParaRPr lang="es-ES" dirty="0">
                        <a:solidFill>
                          <a:schemeClr val="tx1">
                            <a:lumMod val="95000"/>
                            <a:lumOff val="5000"/>
                          </a:schemeClr>
                        </a:solidFill>
                      </a:endParaRPr>
                    </a:p>
                    <a:p>
                      <a:r>
                        <a:rPr lang="es-ES" dirty="0"/>
                        <a:t>Nombre</a:t>
                      </a:r>
                      <a:r>
                        <a:rPr lang="es-ES" baseline="0" dirty="0"/>
                        <a:t> del requerimiento </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Abonos: Comprobar </a:t>
                      </a:r>
                      <a:endParaRPr lang="es-ES" dirty="0"/>
                    </a:p>
                  </a:txBody>
                  <a:tcPr/>
                </a:tc>
                <a:extLst>
                  <a:ext uri="{0D108BD9-81ED-4DB2-BD59-A6C34878D82A}">
                    <a16:rowId xmlns:a16="http://schemas.microsoft.com/office/drawing/2014/main" val="10000"/>
                  </a:ext>
                </a:extLst>
              </a:tr>
              <a:tr h="1067533">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Una ventana emergente, donde se mostrará los datos que encuentre el sistema acorde a la información llenada en los campos:  No. De Nota y Nombre del Cliente.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Mostrará toda la información de este cliente:   No.</a:t>
                      </a:r>
                      <a:r>
                        <a:rPr lang="es-MX" sz="1800" i="1" kern="1200" dirty="0">
                          <a:solidFill>
                            <a:schemeClr val="dk1"/>
                          </a:solidFill>
                          <a:effectLst/>
                          <a:latin typeface="+mn-lt"/>
                          <a:ea typeface="+mn-ea"/>
                          <a:cs typeface="+mn-cs"/>
                        </a:rPr>
                        <a:t> de Nota, Nombre, 	Dirección, 	Artículos Comprados, Fecha, Total de Monto a Pagar, Abono</a:t>
                      </a:r>
                      <a:r>
                        <a:rPr lang="es-MX" sz="1800"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p>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0664014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Tabla 5">
            <a:extLst>
              <a:ext uri="{FF2B5EF4-FFF2-40B4-BE49-F238E27FC236}">
                <a16:creationId xmlns:a16="http://schemas.microsoft.com/office/drawing/2014/main" id="{0A87C963-3DB1-48C6-8042-BEAF7FEF723F}"/>
              </a:ext>
            </a:extLst>
          </p:cNvPr>
          <p:cNvGraphicFramePr>
            <a:graphicFrameLocks noGrp="1"/>
          </p:cNvGraphicFramePr>
          <p:nvPr>
            <p:extLst>
              <p:ext uri="{D42A27DB-BD31-4B8C-83A1-F6EECF244321}">
                <p14:modId xmlns:p14="http://schemas.microsoft.com/office/powerpoint/2010/main" val="3864363631"/>
              </p:ext>
            </p:extLst>
          </p:nvPr>
        </p:nvGraphicFramePr>
        <p:xfrm>
          <a:off x="933156" y="813095"/>
          <a:ext cx="10325688" cy="1625306"/>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76477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RFU-19</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Abonos: Abonar </a:t>
                      </a:r>
                      <a:endParaRPr lang="es-ES" dirty="0"/>
                    </a:p>
                  </a:txBody>
                  <a:tcPr/>
                </a:tc>
                <a:extLst>
                  <a:ext uri="{0D108BD9-81ED-4DB2-BD59-A6C34878D82A}">
                    <a16:rowId xmlns:a16="http://schemas.microsoft.com/office/drawing/2014/main" val="10000"/>
                  </a:ext>
                </a:extLst>
              </a:tr>
              <a:tr h="860529">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Una opción de confirmación</a:t>
                      </a:r>
                      <a:endParaRPr lang="es-ES" dirty="0"/>
                    </a:p>
                  </a:txBody>
                  <a:tcPr/>
                </a:tc>
                <a:extLst>
                  <a:ext uri="{0D108BD9-81ED-4DB2-BD59-A6C34878D82A}">
                    <a16:rowId xmlns:a16="http://schemas.microsoft.com/office/drawing/2014/main" val="10002"/>
                  </a:ext>
                </a:extLst>
              </a:tr>
            </a:tbl>
          </a:graphicData>
        </a:graphic>
      </p:graphicFrame>
      <p:graphicFrame>
        <p:nvGraphicFramePr>
          <p:cNvPr id="7" name="Tabla 6">
            <a:extLst>
              <a:ext uri="{FF2B5EF4-FFF2-40B4-BE49-F238E27FC236}">
                <a16:creationId xmlns:a16="http://schemas.microsoft.com/office/drawing/2014/main" id="{24FA5B53-9C0F-4706-9A02-2C82A87D8666}"/>
              </a:ext>
            </a:extLst>
          </p:cNvPr>
          <p:cNvGraphicFramePr>
            <a:graphicFrameLocks noGrp="1"/>
          </p:cNvGraphicFramePr>
          <p:nvPr>
            <p:extLst>
              <p:ext uri="{D42A27DB-BD31-4B8C-83A1-F6EECF244321}">
                <p14:modId xmlns:p14="http://schemas.microsoft.com/office/powerpoint/2010/main" val="3895710245"/>
              </p:ext>
            </p:extLst>
          </p:nvPr>
        </p:nvGraphicFramePr>
        <p:xfrm>
          <a:off x="933156" y="2728597"/>
          <a:ext cx="10325688" cy="2150238"/>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107511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RFU-20</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Venta </a:t>
                      </a:r>
                      <a:endParaRPr lang="es-ES" dirty="0"/>
                    </a:p>
                  </a:txBody>
                  <a:tcPr/>
                </a:tc>
                <a:extLst>
                  <a:ext uri="{0D108BD9-81ED-4DB2-BD59-A6C34878D82A}">
                    <a16:rowId xmlns:a16="http://schemas.microsoft.com/office/drawing/2014/main" val="10000"/>
                  </a:ext>
                </a:extLst>
              </a:tr>
              <a:tr h="1075119">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Esta Ventana permitirá al usuario ingresar la información sobre una venta. Seleccionando el tipo de venta a realizar </a:t>
                      </a:r>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635854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Tabla 5">
            <a:extLst>
              <a:ext uri="{FF2B5EF4-FFF2-40B4-BE49-F238E27FC236}">
                <a16:creationId xmlns:a16="http://schemas.microsoft.com/office/drawing/2014/main" id="{5D154E37-77B7-4D4E-9F11-B9856DB26CCA}"/>
              </a:ext>
            </a:extLst>
          </p:cNvPr>
          <p:cNvGraphicFramePr>
            <a:graphicFrameLocks noGrp="1"/>
          </p:cNvGraphicFramePr>
          <p:nvPr>
            <p:extLst>
              <p:ext uri="{D42A27DB-BD31-4B8C-83A1-F6EECF244321}">
                <p14:modId xmlns:p14="http://schemas.microsoft.com/office/powerpoint/2010/main" val="1379741905"/>
              </p:ext>
            </p:extLst>
          </p:nvPr>
        </p:nvGraphicFramePr>
        <p:xfrm>
          <a:off x="933156" y="957262"/>
          <a:ext cx="10325688" cy="155448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60075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RFU-21</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Venta por Abonos </a:t>
                      </a:r>
                      <a:endParaRPr lang="es-ES" dirty="0"/>
                    </a:p>
                  </a:txBody>
                  <a:tcPr/>
                </a:tc>
                <a:extLst>
                  <a:ext uri="{0D108BD9-81ED-4DB2-BD59-A6C34878D82A}">
                    <a16:rowId xmlns:a16="http://schemas.microsoft.com/office/drawing/2014/main" val="10000"/>
                  </a:ext>
                </a:extLst>
              </a:tr>
              <a:tr h="744920">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Esta Ventana permitirá al usuario ir a la </a:t>
                      </a:r>
                      <a:r>
                        <a:rPr lang="es-MX" sz="1800" i="1" kern="1200" dirty="0">
                          <a:solidFill>
                            <a:schemeClr val="dk1"/>
                          </a:solidFill>
                          <a:effectLst/>
                          <a:latin typeface="+mn-lt"/>
                          <a:ea typeface="+mn-ea"/>
                          <a:cs typeface="+mn-cs"/>
                        </a:rPr>
                        <a:t>pestaña clientes</a:t>
                      </a:r>
                      <a:r>
                        <a:rPr lang="es-MX" sz="1800" kern="1200" dirty="0">
                          <a:solidFill>
                            <a:schemeClr val="dk1"/>
                          </a:solidFill>
                          <a:effectLst/>
                          <a:latin typeface="+mn-lt"/>
                          <a:ea typeface="+mn-ea"/>
                          <a:cs typeface="+mn-cs"/>
                        </a:rPr>
                        <a:t> y ahí realizar este tipo de venta, dando de alta un nuevo cliente. </a:t>
                      </a:r>
                      <a:endParaRPr lang="es-ES" dirty="0"/>
                    </a:p>
                  </a:txBody>
                  <a:tcPr/>
                </a:tc>
                <a:extLst>
                  <a:ext uri="{0D108BD9-81ED-4DB2-BD59-A6C34878D82A}">
                    <a16:rowId xmlns:a16="http://schemas.microsoft.com/office/drawing/2014/main" val="10002"/>
                  </a:ext>
                </a:extLst>
              </a:tr>
            </a:tbl>
          </a:graphicData>
        </a:graphic>
      </p:graphicFrame>
      <p:graphicFrame>
        <p:nvGraphicFramePr>
          <p:cNvPr id="7" name="Tabla 6">
            <a:extLst>
              <a:ext uri="{FF2B5EF4-FFF2-40B4-BE49-F238E27FC236}">
                <a16:creationId xmlns:a16="http://schemas.microsoft.com/office/drawing/2014/main" id="{9920E205-DDC1-446B-A7E2-3374743C2BB2}"/>
              </a:ext>
            </a:extLst>
          </p:cNvPr>
          <p:cNvGraphicFramePr>
            <a:graphicFrameLocks noGrp="1"/>
          </p:cNvGraphicFramePr>
          <p:nvPr>
            <p:extLst>
              <p:ext uri="{D42A27DB-BD31-4B8C-83A1-F6EECF244321}">
                <p14:modId xmlns:p14="http://schemas.microsoft.com/office/powerpoint/2010/main" val="2288466581"/>
              </p:ext>
            </p:extLst>
          </p:nvPr>
        </p:nvGraphicFramePr>
        <p:xfrm>
          <a:off x="814623" y="2762609"/>
          <a:ext cx="10325688" cy="320040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4744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RFU-22</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Venta de Contado </a:t>
                      </a:r>
                      <a:endParaRPr lang="es-ES" dirty="0"/>
                    </a:p>
                  </a:txBody>
                  <a:tcPr/>
                </a:tc>
                <a:extLst>
                  <a:ext uri="{0D108BD9-81ED-4DB2-BD59-A6C34878D82A}">
                    <a16:rowId xmlns:a16="http://schemas.microsoft.com/office/drawing/2014/main" val="10000"/>
                  </a:ext>
                </a:extLst>
              </a:tr>
              <a:tr h="2082179">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Esta Ventana permitirá al usuario ingresar la información a los siguientes campos:  Fecha, Acción (Venta), No. Nota, Nombre del Cliente, Articulo, Cantidad (Pago).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Cuando el usuario llene los datos correspondientes a cada uno de los campos deberá seleccionar “Vender” el cual genera ese registro para ser mostrado en la Bitácora. </a:t>
                      </a:r>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8283508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Tabla 5">
            <a:extLst>
              <a:ext uri="{FF2B5EF4-FFF2-40B4-BE49-F238E27FC236}">
                <a16:creationId xmlns:a16="http://schemas.microsoft.com/office/drawing/2014/main" id="{23163738-4AAD-4E8B-ABF3-99D637A32CA5}"/>
              </a:ext>
            </a:extLst>
          </p:cNvPr>
          <p:cNvGraphicFramePr>
            <a:graphicFrameLocks noGrp="1"/>
          </p:cNvGraphicFramePr>
          <p:nvPr>
            <p:extLst>
              <p:ext uri="{D42A27DB-BD31-4B8C-83A1-F6EECF244321}">
                <p14:modId xmlns:p14="http://schemas.microsoft.com/office/powerpoint/2010/main" val="84694289"/>
              </p:ext>
            </p:extLst>
          </p:nvPr>
        </p:nvGraphicFramePr>
        <p:xfrm>
          <a:off x="763823" y="671335"/>
          <a:ext cx="10325688" cy="155448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5501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RFU-23</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Funcionamiento de la Pestaña Bitácora </a:t>
                      </a:r>
                      <a:endParaRPr lang="es-ES" dirty="0"/>
                    </a:p>
                  </a:txBody>
                  <a:tcPr/>
                </a:tc>
                <a:extLst>
                  <a:ext uri="{0D108BD9-81ED-4DB2-BD59-A6C34878D82A}">
                    <a16:rowId xmlns:a16="http://schemas.microsoft.com/office/drawing/2014/main" val="10000"/>
                  </a:ext>
                </a:extLst>
              </a:tr>
              <a:tr h="550187">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Una pestaña de visualización de los movimientos hechos en el día. En una tabla con los campos especificados en las condiciones previas. </a:t>
                      </a:r>
                      <a:endParaRPr lang="es-ES" dirty="0"/>
                    </a:p>
                  </a:txBody>
                  <a:tcPr/>
                </a:tc>
                <a:extLst>
                  <a:ext uri="{0D108BD9-81ED-4DB2-BD59-A6C34878D82A}">
                    <a16:rowId xmlns:a16="http://schemas.microsoft.com/office/drawing/2014/main" val="10002"/>
                  </a:ext>
                </a:extLst>
              </a:tr>
            </a:tbl>
          </a:graphicData>
        </a:graphic>
      </p:graphicFrame>
      <p:graphicFrame>
        <p:nvGraphicFramePr>
          <p:cNvPr id="7" name="Tabla 6">
            <a:extLst>
              <a:ext uri="{FF2B5EF4-FFF2-40B4-BE49-F238E27FC236}">
                <a16:creationId xmlns:a16="http://schemas.microsoft.com/office/drawing/2014/main" id="{418E899C-E67F-4AD2-A35F-EB215F970726}"/>
              </a:ext>
            </a:extLst>
          </p:cNvPr>
          <p:cNvGraphicFramePr>
            <a:graphicFrameLocks noGrp="1"/>
          </p:cNvGraphicFramePr>
          <p:nvPr>
            <p:extLst>
              <p:ext uri="{D42A27DB-BD31-4B8C-83A1-F6EECF244321}">
                <p14:modId xmlns:p14="http://schemas.microsoft.com/office/powerpoint/2010/main" val="1260956188"/>
              </p:ext>
            </p:extLst>
          </p:nvPr>
        </p:nvGraphicFramePr>
        <p:xfrm>
          <a:off x="763823" y="2272333"/>
          <a:ext cx="10325688" cy="182880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58460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RFU-2</a:t>
                      </a:r>
                      <a:r>
                        <a:rPr lang="es-ES" sz="1800" b="1" kern="1200" dirty="0">
                          <a:solidFill>
                            <a:schemeClr val="tx1">
                              <a:lumMod val="95000"/>
                              <a:lumOff val="5000"/>
                            </a:schemeClr>
                          </a:solidFill>
                          <a:effectLst/>
                          <a:latin typeface="+mn-lt"/>
                          <a:ea typeface="+mn-ea"/>
                          <a:cs typeface="+mn-cs"/>
                        </a:rPr>
                        <a:t>4</a:t>
                      </a:r>
                      <a:endParaRPr lang="es-ES" dirty="0">
                        <a:solidFill>
                          <a:schemeClr val="tx1">
                            <a:lumMod val="95000"/>
                            <a:lumOff val="5000"/>
                          </a:schemeClr>
                        </a:solidFill>
                      </a:endParaRPr>
                    </a:p>
                    <a:p>
                      <a:r>
                        <a:rPr lang="es-ES" dirty="0"/>
                        <a:t>Nombre</a:t>
                      </a:r>
                      <a:r>
                        <a:rPr lang="es-ES" baseline="0" dirty="0"/>
                        <a:t> del requerimiento </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Funcionamiento de la Pestaña Pedidos y Entregas </a:t>
                      </a:r>
                      <a:endParaRPr lang="es-ES" dirty="0"/>
                    </a:p>
                  </a:txBody>
                  <a:tcPr/>
                </a:tc>
                <a:extLst>
                  <a:ext uri="{0D108BD9-81ED-4DB2-BD59-A6C34878D82A}">
                    <a16:rowId xmlns:a16="http://schemas.microsoft.com/office/drawing/2014/main" val="10000"/>
                  </a:ext>
                </a:extLst>
              </a:tr>
              <a:tr h="600434">
                <a:tc>
                  <a:txBody>
                    <a:bodyPr/>
                    <a:lstStyle/>
                    <a:p>
                      <a:r>
                        <a:rPr lang="es-ES" dirty="0"/>
                        <a:t>Descripción</a:t>
                      </a:r>
                      <a:r>
                        <a:rPr lang="es-ES" baseline="0" dirty="0"/>
                        <a:t>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El Usuario visualiza y modificar, los pedidos pendientes, así como los que ya fueron entregados. </a:t>
                      </a:r>
                      <a:endParaRPr lang="es-ES" sz="1800" kern="1200" dirty="0">
                        <a:solidFill>
                          <a:schemeClr val="dk1"/>
                        </a:solidFill>
                        <a:effectLst/>
                        <a:latin typeface="+mn-lt"/>
                        <a:ea typeface="+mn-ea"/>
                        <a:cs typeface="+mn-cs"/>
                      </a:endParaRPr>
                    </a:p>
                    <a:p>
                      <a:endParaRPr lang="es-ES" dirty="0"/>
                    </a:p>
                  </a:txBody>
                  <a:tcPr/>
                </a:tc>
                <a:extLst>
                  <a:ext uri="{0D108BD9-81ED-4DB2-BD59-A6C34878D82A}">
                    <a16:rowId xmlns:a16="http://schemas.microsoft.com/office/drawing/2014/main" val="10002"/>
                  </a:ext>
                </a:extLst>
              </a:tr>
            </a:tbl>
          </a:graphicData>
        </a:graphic>
      </p:graphicFrame>
      <p:graphicFrame>
        <p:nvGraphicFramePr>
          <p:cNvPr id="8" name="Tabla 7">
            <a:extLst>
              <a:ext uri="{FF2B5EF4-FFF2-40B4-BE49-F238E27FC236}">
                <a16:creationId xmlns:a16="http://schemas.microsoft.com/office/drawing/2014/main" id="{E43ED2F6-240E-4A48-9BBE-EC7956CD5A8A}"/>
              </a:ext>
            </a:extLst>
          </p:cNvPr>
          <p:cNvGraphicFramePr>
            <a:graphicFrameLocks noGrp="1"/>
          </p:cNvGraphicFramePr>
          <p:nvPr>
            <p:extLst>
              <p:ext uri="{D42A27DB-BD31-4B8C-83A1-F6EECF244321}">
                <p14:modId xmlns:p14="http://schemas.microsoft.com/office/powerpoint/2010/main" val="1790210262"/>
              </p:ext>
            </p:extLst>
          </p:nvPr>
        </p:nvGraphicFramePr>
        <p:xfrm>
          <a:off x="763823" y="3907749"/>
          <a:ext cx="10325688" cy="347472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58726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RFU-2</a:t>
                      </a:r>
                      <a:r>
                        <a:rPr lang="es-ES" sz="1800" b="1" kern="1200" dirty="0">
                          <a:solidFill>
                            <a:schemeClr val="tx1">
                              <a:lumMod val="95000"/>
                              <a:lumOff val="5000"/>
                            </a:schemeClr>
                          </a:solidFill>
                          <a:effectLst/>
                          <a:latin typeface="+mn-lt"/>
                          <a:ea typeface="+mn-ea"/>
                          <a:cs typeface="+mn-cs"/>
                        </a:rPr>
                        <a:t>5</a:t>
                      </a:r>
                      <a:endParaRPr lang="es-ES" dirty="0">
                        <a:solidFill>
                          <a:schemeClr val="tx1">
                            <a:lumMod val="95000"/>
                            <a:lumOff val="5000"/>
                          </a:schemeClr>
                        </a:solidFill>
                      </a:endParaRPr>
                    </a:p>
                    <a:p>
                      <a:r>
                        <a:rPr lang="es-ES" dirty="0"/>
                        <a:t>Nombre</a:t>
                      </a:r>
                      <a:r>
                        <a:rPr lang="es-ES" baseline="0" dirty="0"/>
                        <a:t> del requerimiento </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Edición en la Pestaña de Pedidos y Entregas </a:t>
                      </a:r>
                      <a:endParaRPr lang="es-ES" dirty="0"/>
                    </a:p>
                  </a:txBody>
                  <a:tcPr/>
                </a:tc>
                <a:extLst>
                  <a:ext uri="{0D108BD9-81ED-4DB2-BD59-A6C34878D82A}">
                    <a16:rowId xmlns:a16="http://schemas.microsoft.com/office/drawing/2014/main" val="10000"/>
                  </a:ext>
                </a:extLst>
              </a:tr>
              <a:tr h="1901642">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La información que se podrá editar será acorde a la información solicitada: </a:t>
                      </a:r>
                      <a:r>
                        <a:rPr lang="es-MX" sz="1800" i="1" kern="1200" dirty="0">
                          <a:solidFill>
                            <a:schemeClr val="dk1"/>
                          </a:solidFill>
                          <a:effectLst/>
                          <a:latin typeface="+mn-lt"/>
                          <a:ea typeface="+mn-ea"/>
                          <a:cs typeface="+mn-cs"/>
                        </a:rPr>
                        <a:t> Nombre del cliente, Nombre producto, Modelo del producto, Dirección del cliente, Referencia, Teléfono, Fecha y hora disponible del cliente para hacer la entrega.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Dichos campos los cuales forman parte de una tabla podrán ser modificados o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editados  </a:t>
                      </a:r>
                      <a:endParaRPr lang="es-ES" sz="1800" kern="1200" dirty="0">
                        <a:solidFill>
                          <a:schemeClr val="dk1"/>
                        </a:solidFill>
                        <a:effectLst/>
                        <a:latin typeface="+mn-lt"/>
                        <a:ea typeface="+mn-ea"/>
                        <a:cs typeface="+mn-cs"/>
                      </a:endParaRP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39383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rtlCol="0"/>
          <a:lstStyle/>
          <a:p>
            <a:r>
              <a:rPr lang="es-ES" dirty="0"/>
              <a:t>Diapositiva de análisis de proyecto 3</a:t>
            </a:r>
          </a:p>
        </p:txBody>
      </p:sp>
      <p:cxnSp>
        <p:nvCxnSpPr>
          <p:cNvPr id="8" name="Conector recto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ítulo 1">
            <a:extLst>
              <a:ext uri="{FF2B5EF4-FFF2-40B4-BE49-F238E27FC236}">
                <a16:creationId xmlns:a16="http://schemas.microsoft.com/office/drawing/2014/main" id="{4E3F5479-058B-4FA8-92E9-18CAB8CDC5C5}"/>
              </a:ext>
            </a:extLst>
          </p:cNvPr>
          <p:cNvSpPr txBox="1">
            <a:spLocks/>
          </p:cNvSpPr>
          <p:nvPr/>
        </p:nvSpPr>
        <p:spPr>
          <a:xfrm>
            <a:off x="228600" y="190500"/>
            <a:ext cx="11734800" cy="83484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s-ES" sz="3200" b="1" dirty="0">
                <a:solidFill>
                  <a:schemeClr val="tx1">
                    <a:lumMod val="75000"/>
                    <a:lumOff val="25000"/>
                  </a:schemeClr>
                </a:solidFill>
              </a:rPr>
              <a:t>Objetivo del proyecto</a:t>
            </a:r>
            <a:br>
              <a:rPr lang="es-ES" sz="2800" dirty="0">
                <a:solidFill>
                  <a:schemeClr val="tx1">
                    <a:lumMod val="75000"/>
                    <a:lumOff val="25000"/>
                  </a:schemeClr>
                </a:solidFill>
              </a:rPr>
            </a:br>
            <a:endParaRPr lang="es-ES" sz="2800" dirty="0">
              <a:solidFill>
                <a:schemeClr val="tx1">
                  <a:lumMod val="75000"/>
                  <a:lumOff val="25000"/>
                </a:schemeClr>
              </a:solidFill>
            </a:endParaRPr>
          </a:p>
        </p:txBody>
      </p:sp>
      <p:cxnSp>
        <p:nvCxnSpPr>
          <p:cNvPr id="14" name="Conector recto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CuadroTexto 2"/>
          <p:cNvSpPr txBox="1"/>
          <p:nvPr/>
        </p:nvSpPr>
        <p:spPr>
          <a:xfrm>
            <a:off x="1987137" y="2398815"/>
            <a:ext cx="8217725" cy="1661993"/>
          </a:xfrm>
          <a:prstGeom prst="rect">
            <a:avLst/>
          </a:prstGeom>
          <a:noFill/>
        </p:spPr>
        <p:txBody>
          <a:bodyPr wrap="square" rtlCol="0">
            <a:spAutoFit/>
          </a:bodyPr>
          <a:lstStyle/>
          <a:p>
            <a:pPr marL="285750" indent="-285750">
              <a:buFont typeface="Wingdings" panose="05000000000000000000" pitchFamily="2" charset="2"/>
              <a:buChar char="v"/>
            </a:pPr>
            <a:r>
              <a:rPr lang="es-MX" sz="2800" dirty="0"/>
              <a:t>Crear un sistema que le permita al usuario llevar acabo los procesos principales que lleva en su día a día en el funcionamiento administrativo de la empresa.</a:t>
            </a:r>
            <a:endParaRPr lang="es-ES" sz="2800" dirty="0"/>
          </a:p>
          <a:p>
            <a:pPr marL="285750" indent="-285750">
              <a:buFont typeface="Arial" panose="020B0604020202020204" pitchFamily="34" charset="0"/>
              <a:buChar char="•"/>
            </a:pPr>
            <a:endParaRPr lang="es-ES" dirty="0"/>
          </a:p>
        </p:txBody>
      </p:sp>
    </p:spTree>
    <p:extLst>
      <p:ext uri="{BB962C8B-B14F-4D97-AF65-F5344CB8AC3E}">
        <p14:creationId xmlns:p14="http://schemas.microsoft.com/office/powerpoint/2010/main" val="8225691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Tabla 5">
            <a:extLst>
              <a:ext uri="{FF2B5EF4-FFF2-40B4-BE49-F238E27FC236}">
                <a16:creationId xmlns:a16="http://schemas.microsoft.com/office/drawing/2014/main" id="{FCC3A42A-F72D-4380-9378-055A4A58E6EF}"/>
              </a:ext>
            </a:extLst>
          </p:cNvPr>
          <p:cNvGraphicFramePr>
            <a:graphicFrameLocks noGrp="1"/>
          </p:cNvGraphicFramePr>
          <p:nvPr>
            <p:extLst>
              <p:ext uri="{D42A27DB-BD31-4B8C-83A1-F6EECF244321}">
                <p14:modId xmlns:p14="http://schemas.microsoft.com/office/powerpoint/2010/main" val="871583875"/>
              </p:ext>
            </p:extLst>
          </p:nvPr>
        </p:nvGraphicFramePr>
        <p:xfrm>
          <a:off x="713023" y="759001"/>
          <a:ext cx="10325688" cy="237744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39043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RFU-2</a:t>
                      </a:r>
                      <a:r>
                        <a:rPr lang="es-ES" sz="1800" b="1" kern="1200" dirty="0">
                          <a:solidFill>
                            <a:schemeClr val="tx1">
                              <a:lumMod val="95000"/>
                              <a:lumOff val="5000"/>
                            </a:schemeClr>
                          </a:solidFill>
                          <a:effectLst/>
                          <a:latin typeface="+mn-lt"/>
                          <a:ea typeface="+mn-ea"/>
                          <a:cs typeface="+mn-cs"/>
                        </a:rPr>
                        <a:t>6</a:t>
                      </a:r>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Nombre</a:t>
                      </a:r>
                      <a:r>
                        <a:rPr lang="es-ES" baseline="0" dirty="0"/>
                        <a:t> del requerimiento</a:t>
                      </a:r>
                    </a:p>
                    <a:p>
                      <a:r>
                        <a:rPr lang="es-ES" baseline="0" dirty="0"/>
                        <a:t>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Almacenamiento en la Pestaña de Pedidos y Entregas </a:t>
                      </a:r>
                      <a:endParaRPr lang="es-ES" dirty="0"/>
                    </a:p>
                  </a:txBody>
                  <a:tcPr/>
                </a:tc>
                <a:extLst>
                  <a:ext uri="{0D108BD9-81ED-4DB2-BD59-A6C34878D82A}">
                    <a16:rowId xmlns:a16="http://schemas.microsoft.com/office/drawing/2014/main" val="10000"/>
                  </a:ext>
                </a:extLst>
              </a:tr>
              <a:tr h="930068">
                <a:tc>
                  <a:txBody>
                    <a:bodyPr/>
                    <a:lstStyle/>
                    <a:p>
                      <a:r>
                        <a:rPr lang="es-ES" dirty="0"/>
                        <a:t>Características </a:t>
                      </a:r>
                    </a:p>
                  </a:txBody>
                  <a:tcPr/>
                </a:tc>
                <a:tc>
                  <a:txBody>
                    <a:bodyPr/>
                    <a:lstStyle/>
                    <a:p>
                      <a:r>
                        <a:rPr lang="es-MX" sz="1800" kern="1200" dirty="0">
                          <a:solidFill>
                            <a:schemeClr val="dk1"/>
                          </a:solidFill>
                          <a:effectLst/>
                          <a:latin typeface="+mn-lt"/>
                          <a:ea typeface="+mn-ea"/>
                          <a:cs typeface="+mn-cs"/>
                        </a:rPr>
                        <a:t>Permite el Ingreso de nueva Información al sistema.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Alta de Información.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El alta de información será posible para los dos tipos de usuario. </a:t>
                      </a:r>
                      <a:endParaRPr lang="es-ES" dirty="0"/>
                    </a:p>
                  </a:txBody>
                  <a:tcPr/>
                </a:tc>
                <a:extLst>
                  <a:ext uri="{0D108BD9-81ED-4DB2-BD59-A6C34878D82A}">
                    <a16:rowId xmlns:a16="http://schemas.microsoft.com/office/drawing/2014/main" val="10001"/>
                  </a:ext>
                </a:extLst>
              </a:tr>
            </a:tbl>
          </a:graphicData>
        </a:graphic>
      </p:graphicFrame>
      <p:graphicFrame>
        <p:nvGraphicFramePr>
          <p:cNvPr id="7" name="Tabla 6">
            <a:extLst>
              <a:ext uri="{FF2B5EF4-FFF2-40B4-BE49-F238E27FC236}">
                <a16:creationId xmlns:a16="http://schemas.microsoft.com/office/drawing/2014/main" id="{12D9B561-C6DE-4238-85E2-6B18CD213298}"/>
              </a:ext>
            </a:extLst>
          </p:cNvPr>
          <p:cNvGraphicFramePr>
            <a:graphicFrameLocks noGrp="1"/>
          </p:cNvGraphicFramePr>
          <p:nvPr>
            <p:extLst>
              <p:ext uri="{D42A27DB-BD31-4B8C-83A1-F6EECF244321}">
                <p14:modId xmlns:p14="http://schemas.microsoft.com/office/powerpoint/2010/main" val="2081586041"/>
              </p:ext>
            </p:extLst>
          </p:nvPr>
        </p:nvGraphicFramePr>
        <p:xfrm>
          <a:off x="713023" y="2574261"/>
          <a:ext cx="10325688" cy="2785811"/>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77413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RFU-2</a:t>
                      </a:r>
                      <a:r>
                        <a:rPr lang="es-ES" sz="1800" b="1" kern="1200" dirty="0">
                          <a:solidFill>
                            <a:schemeClr val="tx1">
                              <a:lumMod val="95000"/>
                              <a:lumOff val="5000"/>
                            </a:schemeClr>
                          </a:solidFill>
                          <a:effectLst/>
                          <a:latin typeface="+mn-lt"/>
                          <a:ea typeface="+mn-ea"/>
                          <a:cs typeface="+mn-cs"/>
                        </a:rPr>
                        <a:t>7</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Eliminación de información en la Pestaña de Pedidos y Entregas </a:t>
                      </a:r>
                      <a:endParaRPr lang="es-ES" dirty="0"/>
                    </a:p>
                  </a:txBody>
                  <a:tcPr/>
                </a:tc>
                <a:extLst>
                  <a:ext uri="{0D108BD9-81ED-4DB2-BD59-A6C34878D82A}">
                    <a16:rowId xmlns:a16="http://schemas.microsoft.com/office/drawing/2014/main" val="10000"/>
                  </a:ext>
                </a:extLst>
              </a:tr>
              <a:tr h="901975">
                <a:tc>
                  <a:txBody>
                    <a:bodyPr/>
                    <a:lstStyle/>
                    <a:p>
                      <a:r>
                        <a:rPr lang="es-ES" dirty="0"/>
                        <a:t>Descripción</a:t>
                      </a:r>
                      <a:r>
                        <a:rPr lang="es-ES" baseline="0" dirty="0"/>
                        <a:t>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Permitirá al usuario dar de baja o eliminar información de todos los campos de una entrega o pedido: Nombre del cliente, Nombre producto, Modelo del producto, Dirección del cliente, Referencia, Teléfono, Fecha y hora disponible del cliente para hacer la entrega. </a:t>
                      </a:r>
                      <a:endParaRPr lang="es-ES" sz="1800" kern="1200" dirty="0">
                        <a:solidFill>
                          <a:schemeClr val="dk1"/>
                        </a:solidFill>
                        <a:effectLst/>
                        <a:latin typeface="+mn-lt"/>
                        <a:ea typeface="+mn-ea"/>
                        <a:cs typeface="+mn-cs"/>
                      </a:endParaRPr>
                    </a:p>
                    <a:p>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7193608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Tabla 5">
            <a:extLst>
              <a:ext uri="{FF2B5EF4-FFF2-40B4-BE49-F238E27FC236}">
                <a16:creationId xmlns:a16="http://schemas.microsoft.com/office/drawing/2014/main" id="{FA7BB89C-6AEF-4EAC-A305-8366167ACD44}"/>
              </a:ext>
            </a:extLst>
          </p:cNvPr>
          <p:cNvGraphicFramePr>
            <a:graphicFrameLocks noGrp="1"/>
          </p:cNvGraphicFramePr>
          <p:nvPr>
            <p:extLst>
              <p:ext uri="{D42A27DB-BD31-4B8C-83A1-F6EECF244321}">
                <p14:modId xmlns:p14="http://schemas.microsoft.com/office/powerpoint/2010/main" val="934356307"/>
              </p:ext>
            </p:extLst>
          </p:nvPr>
        </p:nvGraphicFramePr>
        <p:xfrm>
          <a:off x="696089" y="759001"/>
          <a:ext cx="10325688" cy="155448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5247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RFU-2</a:t>
                      </a:r>
                      <a:r>
                        <a:rPr lang="es-ES" sz="1800" b="1" kern="1200" dirty="0">
                          <a:solidFill>
                            <a:schemeClr val="tx1">
                              <a:lumMod val="95000"/>
                              <a:lumOff val="5000"/>
                            </a:schemeClr>
                          </a:solidFill>
                          <a:effectLst/>
                          <a:latin typeface="+mn-lt"/>
                          <a:ea typeface="+mn-ea"/>
                          <a:cs typeface="+mn-cs"/>
                        </a:rPr>
                        <a:t>8</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r>
                        <a:rPr lang="es-MX" sz="1800" kern="1200" dirty="0">
                          <a:solidFill>
                            <a:schemeClr val="dk1"/>
                          </a:solidFill>
                          <a:effectLst/>
                          <a:latin typeface="+mn-lt"/>
                          <a:ea typeface="+mn-ea"/>
                          <a:cs typeface="+mn-cs"/>
                        </a:rPr>
                        <a:t>Búsqueda información en la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Pestaña de Pedidos y Entregas </a:t>
                      </a:r>
                      <a:endParaRPr lang="es-ES" dirty="0"/>
                    </a:p>
                  </a:txBody>
                  <a:tcPr/>
                </a:tc>
                <a:extLst>
                  <a:ext uri="{0D108BD9-81ED-4DB2-BD59-A6C34878D82A}">
                    <a16:rowId xmlns:a16="http://schemas.microsoft.com/office/drawing/2014/main" val="10000"/>
                  </a:ext>
                </a:extLst>
              </a:tr>
              <a:tr h="524787">
                <a:tc>
                  <a:txBody>
                    <a:bodyPr/>
                    <a:lstStyle/>
                    <a:p>
                      <a:r>
                        <a:rPr lang="es-ES" dirty="0"/>
                        <a:t>Descripción</a:t>
                      </a:r>
                      <a:r>
                        <a:rPr lang="es-ES" baseline="0" dirty="0"/>
                        <a:t>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Permitirá al usuario Buscar información sobre algún Pedido o Entrega en específico. </a:t>
                      </a:r>
                      <a:endParaRPr lang="es-ES" sz="1800" kern="1200" dirty="0">
                        <a:solidFill>
                          <a:schemeClr val="dk1"/>
                        </a:solidFill>
                        <a:effectLst/>
                        <a:latin typeface="+mn-lt"/>
                        <a:ea typeface="+mn-ea"/>
                        <a:cs typeface="+mn-cs"/>
                      </a:endParaRPr>
                    </a:p>
                    <a:p>
                      <a:endParaRPr lang="es-ES" dirty="0"/>
                    </a:p>
                  </a:txBody>
                  <a:tcPr/>
                </a:tc>
                <a:extLst>
                  <a:ext uri="{0D108BD9-81ED-4DB2-BD59-A6C34878D82A}">
                    <a16:rowId xmlns:a16="http://schemas.microsoft.com/office/drawing/2014/main" val="10002"/>
                  </a:ext>
                </a:extLst>
              </a:tr>
            </a:tbl>
          </a:graphicData>
        </a:graphic>
      </p:graphicFrame>
      <p:graphicFrame>
        <p:nvGraphicFramePr>
          <p:cNvPr id="7" name="Tabla 6">
            <a:extLst>
              <a:ext uri="{FF2B5EF4-FFF2-40B4-BE49-F238E27FC236}">
                <a16:creationId xmlns:a16="http://schemas.microsoft.com/office/drawing/2014/main" id="{7F5C1F4C-B5C1-4311-8B7F-2252BAE535DE}"/>
              </a:ext>
            </a:extLst>
          </p:cNvPr>
          <p:cNvGraphicFramePr>
            <a:graphicFrameLocks noGrp="1"/>
          </p:cNvGraphicFramePr>
          <p:nvPr>
            <p:extLst>
              <p:ext uri="{D42A27DB-BD31-4B8C-83A1-F6EECF244321}">
                <p14:modId xmlns:p14="http://schemas.microsoft.com/office/powerpoint/2010/main" val="3096770899"/>
              </p:ext>
            </p:extLst>
          </p:nvPr>
        </p:nvGraphicFramePr>
        <p:xfrm>
          <a:off x="696089" y="2461917"/>
          <a:ext cx="10325688" cy="185744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6687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RFU-2</a:t>
                      </a:r>
                      <a:r>
                        <a:rPr lang="es-ES" sz="1800" b="1" kern="1200" dirty="0">
                          <a:solidFill>
                            <a:schemeClr val="tx1">
                              <a:lumMod val="95000"/>
                              <a:lumOff val="5000"/>
                            </a:schemeClr>
                          </a:solidFill>
                          <a:effectLst/>
                          <a:latin typeface="+mn-lt"/>
                          <a:ea typeface="+mn-ea"/>
                          <a:cs typeface="+mn-cs"/>
                        </a:rPr>
                        <a:t>9</a:t>
                      </a:r>
                    </a:p>
                    <a:p>
                      <a:pPr marL="0" marR="0" lvl="0" indent="0" algn="l" defTabSz="914400" rtl="0" eaLnBrk="1" fontAlgn="auto" latinLnBrk="0" hangingPunct="1">
                        <a:lnSpc>
                          <a:spcPct val="100000"/>
                        </a:lnSpc>
                        <a:spcBef>
                          <a:spcPts val="0"/>
                        </a:spcBef>
                        <a:spcAft>
                          <a:spcPts val="0"/>
                        </a:spcAft>
                        <a:buClrTx/>
                        <a:buSzTx/>
                        <a:buFontTx/>
                        <a:buNone/>
                        <a:tabLst/>
                        <a:defRPr/>
                      </a:pPr>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Funcionamiento de la Pestaña Proveedores </a:t>
                      </a:r>
                      <a:endParaRPr lang="es-ES" dirty="0"/>
                    </a:p>
                  </a:txBody>
                  <a:tcPr/>
                </a:tc>
                <a:extLst>
                  <a:ext uri="{0D108BD9-81ED-4DB2-BD59-A6C34878D82A}">
                    <a16:rowId xmlns:a16="http://schemas.microsoft.com/office/drawing/2014/main" val="10000"/>
                  </a:ext>
                </a:extLst>
              </a:tr>
              <a:tr h="668720">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Este apartado funciona como un directorio, mostrado en una tabla con los campos: Nombre del Proveedor, Dirección, Email, Teléfono, Tipo de Mercancía. </a:t>
                      </a:r>
                      <a:endParaRPr lang="es-ES" dirty="0"/>
                    </a:p>
                  </a:txBody>
                  <a:tcPr/>
                </a:tc>
                <a:extLst>
                  <a:ext uri="{0D108BD9-81ED-4DB2-BD59-A6C34878D82A}">
                    <a16:rowId xmlns:a16="http://schemas.microsoft.com/office/drawing/2014/main" val="10002"/>
                  </a:ext>
                </a:extLst>
              </a:tr>
            </a:tbl>
          </a:graphicData>
        </a:graphic>
      </p:graphicFrame>
      <p:graphicFrame>
        <p:nvGraphicFramePr>
          <p:cNvPr id="8" name="Tabla 7">
            <a:extLst>
              <a:ext uri="{FF2B5EF4-FFF2-40B4-BE49-F238E27FC236}">
                <a16:creationId xmlns:a16="http://schemas.microsoft.com/office/drawing/2014/main" id="{B93BB0B8-EDEE-404E-A2A9-FFABE6C16195}"/>
              </a:ext>
            </a:extLst>
          </p:cNvPr>
          <p:cNvGraphicFramePr>
            <a:graphicFrameLocks noGrp="1"/>
          </p:cNvGraphicFramePr>
          <p:nvPr>
            <p:extLst>
              <p:ext uri="{D42A27DB-BD31-4B8C-83A1-F6EECF244321}">
                <p14:modId xmlns:p14="http://schemas.microsoft.com/office/powerpoint/2010/main" val="3160488549"/>
              </p:ext>
            </p:extLst>
          </p:nvPr>
        </p:nvGraphicFramePr>
        <p:xfrm>
          <a:off x="696089" y="4395326"/>
          <a:ext cx="10325688" cy="292608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27751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RFU-30</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Almacenamiento en el Catálogo de Proveedores. </a:t>
                      </a:r>
                      <a:endParaRPr lang="es-ES" dirty="0"/>
                    </a:p>
                  </a:txBody>
                  <a:tcPr/>
                </a:tc>
                <a:extLst>
                  <a:ext uri="{0D108BD9-81ED-4DB2-BD59-A6C34878D82A}">
                    <a16:rowId xmlns:a16="http://schemas.microsoft.com/office/drawing/2014/main" val="10000"/>
                  </a:ext>
                </a:extLst>
              </a:tr>
              <a:tr h="1862078">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La información que se podrá ingresar será acorde a los campos:  </a:t>
                      </a:r>
                      <a:r>
                        <a:rPr lang="es-MX" sz="1800" i="1" kern="1200" dirty="0">
                          <a:solidFill>
                            <a:schemeClr val="dk1"/>
                          </a:solidFill>
                          <a:effectLst/>
                          <a:latin typeface="+mn-lt"/>
                          <a:ea typeface="+mn-ea"/>
                          <a:cs typeface="+mn-cs"/>
                        </a:rPr>
                        <a:t>Nombre del proveedor, Dirección, Correo electrónico, </a:t>
                      </a:r>
                      <a:endParaRPr lang="es-ES" sz="1800" kern="1200" dirty="0">
                        <a:solidFill>
                          <a:schemeClr val="dk1"/>
                        </a:solidFill>
                        <a:effectLst/>
                        <a:latin typeface="+mn-lt"/>
                        <a:ea typeface="+mn-ea"/>
                        <a:cs typeface="+mn-cs"/>
                      </a:endParaRPr>
                    </a:p>
                    <a:p>
                      <a:r>
                        <a:rPr lang="es-MX" sz="1800" i="1" kern="1200" dirty="0">
                          <a:solidFill>
                            <a:schemeClr val="dk1"/>
                          </a:solidFill>
                          <a:effectLst/>
                          <a:latin typeface="+mn-lt"/>
                          <a:ea typeface="+mn-ea"/>
                          <a:cs typeface="+mn-cs"/>
                        </a:rPr>
                        <a:t>Teléfono, Tipo de mercancía </a:t>
                      </a:r>
                      <a:r>
                        <a:rPr lang="es-ES" sz="1800" i="1" kern="1200" dirty="0">
                          <a:solidFill>
                            <a:schemeClr val="dk1"/>
                          </a:solidFill>
                          <a:effectLst/>
                          <a:latin typeface="+mn-lt"/>
                          <a:ea typeface="+mn-ea"/>
                          <a:cs typeface="+mn-cs"/>
                        </a:rPr>
                        <a:t>.</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Dichos campos formaran parte de una tabla que permitirá conocer al usuario los proveedores dados de alta hasta el momento (tanto información nueva como antigua). </a:t>
                      </a:r>
                      <a:endParaRPr lang="es-ES" sz="1800" kern="1200" dirty="0">
                        <a:solidFill>
                          <a:schemeClr val="dk1"/>
                        </a:solidFill>
                        <a:effectLst/>
                        <a:latin typeface="+mn-lt"/>
                        <a:ea typeface="+mn-ea"/>
                        <a:cs typeface="+mn-cs"/>
                      </a:endParaRP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6229899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Tabla 5">
            <a:extLst>
              <a:ext uri="{FF2B5EF4-FFF2-40B4-BE49-F238E27FC236}">
                <a16:creationId xmlns:a16="http://schemas.microsoft.com/office/drawing/2014/main" id="{928FE193-2A41-4F62-854D-EC699A3F3ABB}"/>
              </a:ext>
            </a:extLst>
          </p:cNvPr>
          <p:cNvGraphicFramePr>
            <a:graphicFrameLocks noGrp="1"/>
          </p:cNvGraphicFramePr>
          <p:nvPr>
            <p:extLst>
              <p:ext uri="{D42A27DB-BD31-4B8C-83A1-F6EECF244321}">
                <p14:modId xmlns:p14="http://schemas.microsoft.com/office/powerpoint/2010/main" val="2314077515"/>
              </p:ext>
            </p:extLst>
          </p:nvPr>
        </p:nvGraphicFramePr>
        <p:xfrm>
          <a:off x="933156" y="813095"/>
          <a:ext cx="10325688" cy="265176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3926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RFU-31</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Edición en el Catálogo de Proveedores. </a:t>
                      </a:r>
                      <a:endParaRPr lang="es-ES" dirty="0"/>
                    </a:p>
                  </a:txBody>
                  <a:tcPr/>
                </a:tc>
                <a:extLst>
                  <a:ext uri="{0D108BD9-81ED-4DB2-BD59-A6C34878D82A}">
                    <a16:rowId xmlns:a16="http://schemas.microsoft.com/office/drawing/2014/main" val="10000"/>
                  </a:ext>
                </a:extLst>
              </a:tr>
              <a:tr h="1554434">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La información que se podrá editar será acorde a la información solicitada: </a:t>
                      </a:r>
                      <a:r>
                        <a:rPr lang="es-MX" sz="1800" i="1" kern="1200" dirty="0">
                          <a:solidFill>
                            <a:schemeClr val="dk1"/>
                          </a:solidFill>
                          <a:effectLst/>
                          <a:latin typeface="+mn-lt"/>
                          <a:ea typeface="+mn-ea"/>
                          <a:cs typeface="+mn-cs"/>
                        </a:rPr>
                        <a:t> Nombre del proveedor, Dirección, Correo electrónico, Teléfono, Tipo de mercancía</a:t>
                      </a:r>
                      <a:r>
                        <a:rPr lang="es-MX" sz="1800" kern="1200" dirty="0">
                          <a:solidFill>
                            <a:schemeClr val="dk1"/>
                          </a:solidFill>
                          <a:effectLst/>
                          <a:latin typeface="+mn-lt"/>
                          <a:ea typeface="+mn-ea"/>
                          <a:cs typeface="+mn-cs"/>
                        </a:rPr>
                        <a:t>.</a:t>
                      </a:r>
                      <a:r>
                        <a:rPr lang="es-MX" sz="1800" i="1"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Dichos campos los cuales forman parte de una tabla podrán ser modificados o </a:t>
                      </a:r>
                      <a:endParaRPr lang="es-ES" sz="1800" kern="1200" dirty="0">
                        <a:solidFill>
                          <a:schemeClr val="dk1"/>
                        </a:solidFill>
                        <a:effectLst/>
                        <a:latin typeface="+mn-lt"/>
                        <a:ea typeface="+mn-ea"/>
                        <a:cs typeface="+mn-cs"/>
                      </a:endParaRPr>
                    </a:p>
                    <a:p>
                      <a:r>
                        <a:rPr lang="es-MX" sz="1800" kern="1200" dirty="0">
                          <a:solidFill>
                            <a:schemeClr val="dk1"/>
                          </a:solidFill>
                          <a:effectLst/>
                          <a:latin typeface="+mn-lt"/>
                          <a:ea typeface="+mn-ea"/>
                          <a:cs typeface="+mn-cs"/>
                        </a:rPr>
                        <a:t>Editados.</a:t>
                      </a:r>
                      <a:endParaRPr lang="es-ES" sz="1800" kern="1200" dirty="0">
                        <a:solidFill>
                          <a:schemeClr val="dk1"/>
                        </a:solidFill>
                        <a:effectLst/>
                        <a:latin typeface="+mn-lt"/>
                        <a:ea typeface="+mn-ea"/>
                        <a:cs typeface="+mn-cs"/>
                      </a:endParaRPr>
                    </a:p>
                  </a:txBody>
                  <a:tcPr/>
                </a:tc>
                <a:extLst>
                  <a:ext uri="{0D108BD9-81ED-4DB2-BD59-A6C34878D82A}">
                    <a16:rowId xmlns:a16="http://schemas.microsoft.com/office/drawing/2014/main" val="10002"/>
                  </a:ext>
                </a:extLst>
              </a:tr>
            </a:tbl>
          </a:graphicData>
        </a:graphic>
      </p:graphicFrame>
      <p:graphicFrame>
        <p:nvGraphicFramePr>
          <p:cNvPr id="7" name="Tabla 6">
            <a:extLst>
              <a:ext uri="{FF2B5EF4-FFF2-40B4-BE49-F238E27FC236}">
                <a16:creationId xmlns:a16="http://schemas.microsoft.com/office/drawing/2014/main" id="{80F902E3-A31C-4C6E-9242-19308A067176}"/>
              </a:ext>
            </a:extLst>
          </p:cNvPr>
          <p:cNvGraphicFramePr>
            <a:graphicFrameLocks noGrp="1"/>
          </p:cNvGraphicFramePr>
          <p:nvPr>
            <p:extLst>
              <p:ext uri="{D42A27DB-BD31-4B8C-83A1-F6EECF244321}">
                <p14:modId xmlns:p14="http://schemas.microsoft.com/office/powerpoint/2010/main" val="1755566310"/>
              </p:ext>
            </p:extLst>
          </p:nvPr>
        </p:nvGraphicFramePr>
        <p:xfrm>
          <a:off x="933156" y="3199683"/>
          <a:ext cx="10325688" cy="225876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7957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lumMod val="95000"/>
                              <a:lumOff val="5000"/>
                            </a:schemeClr>
                          </a:solidFill>
                        </a:rPr>
                        <a:t>ID: </a:t>
                      </a:r>
                      <a:r>
                        <a:rPr lang="es-MX" sz="1800" b="1" kern="1200" dirty="0">
                          <a:solidFill>
                            <a:schemeClr val="tx1">
                              <a:lumMod val="95000"/>
                              <a:lumOff val="5000"/>
                            </a:schemeClr>
                          </a:solidFill>
                          <a:effectLst/>
                          <a:latin typeface="+mn-lt"/>
                          <a:ea typeface="+mn-ea"/>
                          <a:cs typeface="+mn-cs"/>
                        </a:rPr>
                        <a:t>RFU-32</a:t>
                      </a:r>
                      <a:endParaRPr lang="es-ES" dirty="0">
                        <a:solidFill>
                          <a:schemeClr val="tx1">
                            <a:lumMod val="95000"/>
                            <a:lumOff val="5000"/>
                          </a:schemeClr>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Eliminación de información en el Catálogo de Proveedores. </a:t>
                      </a:r>
                      <a:endParaRPr lang="es-ES" dirty="0"/>
                    </a:p>
                  </a:txBody>
                  <a:tcPr/>
                </a:tc>
                <a:extLst>
                  <a:ext uri="{0D108BD9-81ED-4DB2-BD59-A6C34878D82A}">
                    <a16:rowId xmlns:a16="http://schemas.microsoft.com/office/drawing/2014/main" val="10000"/>
                  </a:ext>
                </a:extLst>
              </a:tr>
              <a:tr h="795720">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Permitirá al usuario dar de baja o eliminar información de todos los campos de algún proveedor: </a:t>
                      </a:r>
                      <a:r>
                        <a:rPr lang="es-MX" sz="1800" i="1"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p>
                      <a:r>
                        <a:rPr lang="es-MX" sz="1800" i="1" kern="1200" dirty="0">
                          <a:solidFill>
                            <a:schemeClr val="dk1"/>
                          </a:solidFill>
                          <a:effectLst/>
                          <a:latin typeface="+mn-lt"/>
                          <a:ea typeface="+mn-ea"/>
                          <a:cs typeface="+mn-cs"/>
                        </a:rPr>
                        <a:t>Nombre del proveedor, Dirección, Correo electrónico, Teléfono, Tipo de mercancía</a:t>
                      </a:r>
                      <a:r>
                        <a:rPr lang="es-MX" sz="1800" kern="1200" dirty="0">
                          <a:solidFill>
                            <a:schemeClr val="dk1"/>
                          </a:solidFill>
                          <a:effectLst/>
                          <a:latin typeface="+mn-lt"/>
                          <a:ea typeface="+mn-ea"/>
                          <a:cs typeface="+mn-cs"/>
                        </a:rPr>
                        <a:t>.  </a:t>
                      </a:r>
                      <a:endParaRPr lang="es-ES" sz="1800" kern="1200" dirty="0">
                        <a:solidFill>
                          <a:schemeClr val="dk1"/>
                        </a:solidFill>
                        <a:effectLst/>
                        <a:latin typeface="+mn-lt"/>
                        <a:ea typeface="+mn-ea"/>
                        <a:cs typeface="+mn-cs"/>
                      </a:endParaRP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103769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369083" y="522898"/>
            <a:ext cx="2822917"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88387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Tabla 5">
            <a:extLst>
              <a:ext uri="{FF2B5EF4-FFF2-40B4-BE49-F238E27FC236}">
                <a16:creationId xmlns:a16="http://schemas.microsoft.com/office/drawing/2014/main" id="{C46987EE-EFA1-4CDC-9EFB-B602FE465A96}"/>
              </a:ext>
            </a:extLst>
          </p:cNvPr>
          <p:cNvGraphicFramePr>
            <a:graphicFrameLocks noGrp="1"/>
          </p:cNvGraphicFramePr>
          <p:nvPr>
            <p:extLst>
              <p:ext uri="{D42A27DB-BD31-4B8C-83A1-F6EECF244321}">
                <p14:modId xmlns:p14="http://schemas.microsoft.com/office/powerpoint/2010/main" val="3974505609"/>
              </p:ext>
            </p:extLst>
          </p:nvPr>
        </p:nvGraphicFramePr>
        <p:xfrm>
          <a:off x="933156" y="813094"/>
          <a:ext cx="10124050" cy="1652905"/>
        </p:xfrm>
        <a:graphic>
          <a:graphicData uri="http://schemas.openxmlformats.org/drawingml/2006/table">
            <a:tbl>
              <a:tblPr firstCol="1">
                <a:tableStyleId>{93296810-A885-4BE3-A3E7-6D5BEEA58F35}</a:tableStyleId>
              </a:tblPr>
              <a:tblGrid>
                <a:gridCol w="5062025">
                  <a:extLst>
                    <a:ext uri="{9D8B030D-6E8A-4147-A177-3AD203B41FA5}">
                      <a16:colId xmlns:a16="http://schemas.microsoft.com/office/drawing/2014/main" val="20000"/>
                    </a:ext>
                  </a:extLst>
                </a:gridCol>
                <a:gridCol w="5062025">
                  <a:extLst>
                    <a:ext uri="{9D8B030D-6E8A-4147-A177-3AD203B41FA5}">
                      <a16:colId xmlns:a16="http://schemas.microsoft.com/office/drawing/2014/main" val="20001"/>
                    </a:ext>
                  </a:extLst>
                </a:gridCol>
              </a:tblGrid>
              <a:tr h="6094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solidFill>
                        </a:rPr>
                        <a:t>ID: </a:t>
                      </a:r>
                      <a:r>
                        <a:rPr lang="es-MX" sz="1800" b="1" kern="1200" dirty="0">
                          <a:solidFill>
                            <a:schemeClr val="tx1"/>
                          </a:solidFill>
                          <a:effectLst/>
                          <a:latin typeface="+mn-lt"/>
                          <a:ea typeface="+mn-ea"/>
                          <a:cs typeface="+mn-cs"/>
                        </a:rPr>
                        <a:t>RFU-33</a:t>
                      </a:r>
                      <a:endParaRPr lang="es-ES" dirty="0">
                        <a:solidFill>
                          <a:schemeClr val="tx1"/>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Búsqueda información en el Catálogo de Proveedores. </a:t>
                      </a:r>
                      <a:endParaRPr lang="es-ES" dirty="0"/>
                    </a:p>
                  </a:txBody>
                  <a:tcPr/>
                </a:tc>
                <a:extLst>
                  <a:ext uri="{0D108BD9-81ED-4DB2-BD59-A6C34878D82A}">
                    <a16:rowId xmlns:a16="http://schemas.microsoft.com/office/drawing/2014/main" val="10000"/>
                  </a:ext>
                </a:extLst>
              </a:tr>
              <a:tr h="609453">
                <a:tc>
                  <a:txBody>
                    <a:bodyPr/>
                    <a:lstStyle/>
                    <a:p>
                      <a:r>
                        <a:rPr lang="es-ES" dirty="0"/>
                        <a:t>Descripción</a:t>
                      </a:r>
                      <a:r>
                        <a:rPr lang="es-ES" baseline="0" dirty="0"/>
                        <a:t> </a:t>
                      </a:r>
                      <a:endParaRPr lang="es-ES" dirty="0"/>
                    </a:p>
                  </a:txBody>
                  <a:tcPr/>
                </a:tc>
                <a:tc>
                  <a:txBody>
                    <a:bodyPr/>
                    <a:lstStyle/>
                    <a:p>
                      <a:pPr marL="68580" algn="just">
                        <a:lnSpc>
                          <a:spcPct val="100000"/>
                        </a:lnSpc>
                        <a:spcAft>
                          <a:spcPts val="0"/>
                        </a:spcAft>
                      </a:pPr>
                      <a:r>
                        <a:rPr lang="es-MX" sz="1800" dirty="0">
                          <a:effectLst/>
                          <a:latin typeface="+mn-lt"/>
                          <a:ea typeface="Arial" panose="020B0604020202020204" pitchFamily="34" charset="0"/>
                          <a:cs typeface="Arial" panose="020B0604020202020204" pitchFamily="34" charset="0"/>
                        </a:rPr>
                        <a:t>Permitirá al usuario Buscar información sobre algún</a:t>
                      </a:r>
                      <a:r>
                        <a:rPr lang="es-MX" sz="1800" baseline="0" dirty="0">
                          <a:effectLst/>
                          <a:latin typeface="+mn-lt"/>
                          <a:ea typeface="Arial" panose="020B0604020202020204" pitchFamily="34" charset="0"/>
                          <a:cs typeface="Arial" panose="020B0604020202020204" pitchFamily="34" charset="0"/>
                        </a:rPr>
                        <a:t> </a:t>
                      </a:r>
                      <a:r>
                        <a:rPr lang="es-MX" sz="1800" dirty="0">
                          <a:effectLst/>
                          <a:latin typeface="+mn-lt"/>
                          <a:ea typeface="Arial" panose="020B0604020202020204" pitchFamily="34" charset="0"/>
                          <a:cs typeface="Arial" panose="020B0604020202020204" pitchFamily="34" charset="0"/>
                        </a:rPr>
                        <a:t> </a:t>
                      </a:r>
                      <a:endParaRPr lang="es-ES" sz="2800" dirty="0">
                        <a:effectLst/>
                        <a:latin typeface="+mn-lt"/>
                        <a:ea typeface="Calibri" panose="020F0502020204030204" pitchFamily="34" charset="0"/>
                        <a:cs typeface="Times New Roman" panose="02020603050405020304" pitchFamily="18" charset="0"/>
                      </a:endParaRPr>
                    </a:p>
                    <a:p>
                      <a:pPr marL="68580">
                        <a:lnSpc>
                          <a:spcPct val="107000"/>
                        </a:lnSpc>
                        <a:spcAft>
                          <a:spcPts val="0"/>
                        </a:spcAft>
                      </a:pPr>
                      <a:r>
                        <a:rPr lang="es-MX" sz="1800" dirty="0">
                          <a:effectLst/>
                          <a:latin typeface="+mn-lt"/>
                          <a:ea typeface="Arial" panose="020B0604020202020204" pitchFamily="34" charset="0"/>
                          <a:cs typeface="Arial" panose="020B0604020202020204" pitchFamily="34" charset="0"/>
                        </a:rPr>
                        <a:t>Producto en específico  </a:t>
                      </a:r>
                      <a:endParaRPr lang="es-ES" sz="2800" dirty="0">
                        <a:effectLst/>
                        <a:latin typeface="+mn-lt"/>
                        <a:ea typeface="Calibri" panose="020F0502020204030204" pitchFamily="34" charset="0"/>
                        <a:cs typeface="Times New Roman" panose="02020603050405020304" pitchFamily="18" charset="0"/>
                      </a:endParaRPr>
                    </a:p>
                    <a:p>
                      <a:pPr marL="68580">
                        <a:lnSpc>
                          <a:spcPct val="107000"/>
                        </a:lnSpc>
                        <a:spcAft>
                          <a:spcPts val="0"/>
                        </a:spcAft>
                      </a:pPr>
                      <a:r>
                        <a:rPr lang="es-MX" sz="1000" dirty="0">
                          <a:effectLst/>
                          <a:latin typeface="Arial" panose="020B0604020202020204" pitchFamily="34" charset="0"/>
                          <a:ea typeface="Arial" panose="020B0604020202020204" pitchFamily="34" charset="0"/>
                          <a:cs typeface="Arial" panose="020B0604020202020204" pitchFamily="34" charset="0"/>
                        </a:rPr>
                        <a:t> </a:t>
                      </a:r>
                      <a:endParaRPr lang="es-ES" sz="1200" dirty="0">
                        <a:effectLst/>
                        <a:latin typeface="Arial" panose="020B0604020202020204" pitchFamily="34" charset="0"/>
                        <a:ea typeface="Calibri" panose="020F0502020204030204" pitchFamily="34" charset="0"/>
                        <a:cs typeface="Times New Roman" panose="02020603050405020304" pitchFamily="18" charset="0"/>
                      </a:endParaRPr>
                    </a:p>
                  </a:txBody>
                  <a:tcPr marL="0" marR="0" marT="7620" marB="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7819155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1761567"/>
            <a:ext cx="9144000" cy="3323987"/>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sz="7200" dirty="0">
                <a:effectLst>
                  <a:outerShdw blurRad="38100" dist="19050" dir="2700000" algn="tl">
                    <a:schemeClr val="dk1">
                      <a:alpha val="40000"/>
                    </a:schemeClr>
                  </a:outerShdw>
                </a:effectLst>
              </a:rPr>
              <a:t>Requerimientos No Funcionales de Usuario</a:t>
            </a:r>
            <a:endParaRPr lang="es-ES" sz="7200" dirty="0"/>
          </a:p>
          <a:p>
            <a:endParaRPr lang="es-ES" sz="7200" dirty="0">
              <a:solidFill>
                <a:srgbClr val="C00000"/>
              </a:solidFill>
            </a:endParaRPr>
          </a:p>
        </p:txBody>
      </p:sp>
    </p:spTree>
    <p:extLst>
      <p:ext uri="{BB962C8B-B14F-4D97-AF65-F5344CB8AC3E}">
        <p14:creationId xmlns:p14="http://schemas.microsoft.com/office/powerpoint/2010/main" val="29086428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594166" y="522898"/>
            <a:ext cx="259783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No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602523"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5" name="Tabla 4"/>
          <p:cNvGraphicFramePr>
            <a:graphicFrameLocks noGrp="1"/>
          </p:cNvGraphicFramePr>
          <p:nvPr>
            <p:extLst>
              <p:ext uri="{D42A27DB-BD31-4B8C-83A1-F6EECF244321}">
                <p14:modId xmlns:p14="http://schemas.microsoft.com/office/powerpoint/2010/main" val="2360043831"/>
              </p:ext>
            </p:extLst>
          </p:nvPr>
        </p:nvGraphicFramePr>
        <p:xfrm>
          <a:off x="933156" y="813094"/>
          <a:ext cx="10325688" cy="148984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74492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solidFill>
                        </a:rPr>
                        <a:t>ID:</a:t>
                      </a:r>
                      <a:r>
                        <a:rPr lang="es-MX" sz="1800" b="1" kern="1200" dirty="0">
                          <a:solidFill>
                            <a:schemeClr val="tx1"/>
                          </a:solidFill>
                          <a:effectLst/>
                          <a:latin typeface="+mn-lt"/>
                          <a:ea typeface="+mn-ea"/>
                          <a:cs typeface="+mn-cs"/>
                        </a:rPr>
                        <a:t>RNFU-1 </a:t>
                      </a:r>
                      <a:endParaRPr lang="es-ES" dirty="0">
                        <a:solidFill>
                          <a:schemeClr val="tx1"/>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Hardware</a:t>
                      </a:r>
                      <a:endParaRPr lang="es-ES" dirty="0"/>
                    </a:p>
                  </a:txBody>
                  <a:tcPr/>
                </a:tc>
                <a:extLst>
                  <a:ext uri="{0D108BD9-81ED-4DB2-BD59-A6C34878D82A}">
                    <a16:rowId xmlns:a16="http://schemas.microsoft.com/office/drawing/2014/main" val="10000"/>
                  </a:ext>
                </a:extLst>
              </a:tr>
              <a:tr h="744920">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Tipo de equipo requerido para el funcionamiento del sistema.</a:t>
                      </a:r>
                      <a:endParaRPr lang="es-ES" dirty="0"/>
                    </a:p>
                  </a:txBody>
                  <a:tcPr/>
                </a:tc>
                <a:extLst>
                  <a:ext uri="{0D108BD9-81ED-4DB2-BD59-A6C34878D82A}">
                    <a16:rowId xmlns:a16="http://schemas.microsoft.com/office/drawing/2014/main" val="10002"/>
                  </a:ext>
                </a:extLst>
              </a:tr>
            </a:tbl>
          </a:graphicData>
        </a:graphic>
      </p:graphicFrame>
      <p:graphicFrame>
        <p:nvGraphicFramePr>
          <p:cNvPr id="6" name="Tabla 5">
            <a:extLst>
              <a:ext uri="{FF2B5EF4-FFF2-40B4-BE49-F238E27FC236}">
                <a16:creationId xmlns:a16="http://schemas.microsoft.com/office/drawing/2014/main" id="{E566E266-4DF5-42E9-AF89-457A2733D4EC}"/>
              </a:ext>
            </a:extLst>
          </p:cNvPr>
          <p:cNvGraphicFramePr>
            <a:graphicFrameLocks noGrp="1"/>
          </p:cNvGraphicFramePr>
          <p:nvPr>
            <p:extLst>
              <p:ext uri="{D42A27DB-BD31-4B8C-83A1-F6EECF244321}">
                <p14:modId xmlns:p14="http://schemas.microsoft.com/office/powerpoint/2010/main" val="2037200844"/>
              </p:ext>
            </p:extLst>
          </p:nvPr>
        </p:nvGraphicFramePr>
        <p:xfrm>
          <a:off x="933156" y="2559556"/>
          <a:ext cx="10325688" cy="182880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5791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solidFill>
                        </a:rPr>
                        <a:t>ID:</a:t>
                      </a:r>
                      <a:r>
                        <a:rPr lang="es-MX" sz="1800" b="1" kern="1200" dirty="0">
                          <a:solidFill>
                            <a:schemeClr val="tx1"/>
                          </a:solidFill>
                          <a:effectLst/>
                          <a:latin typeface="+mn-lt"/>
                          <a:ea typeface="+mn-ea"/>
                          <a:cs typeface="+mn-cs"/>
                        </a:rPr>
                        <a:t>RNFU-2</a:t>
                      </a:r>
                      <a:endParaRPr lang="es-ES" dirty="0">
                        <a:solidFill>
                          <a:schemeClr val="tx1"/>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Compatibilidad del Sistema </a:t>
                      </a:r>
                      <a:endParaRPr lang="es-ES" dirty="0"/>
                    </a:p>
                  </a:txBody>
                  <a:tcPr/>
                </a:tc>
                <a:extLst>
                  <a:ext uri="{0D108BD9-81ED-4DB2-BD59-A6C34878D82A}">
                    <a16:rowId xmlns:a16="http://schemas.microsoft.com/office/drawing/2014/main" val="10000"/>
                  </a:ext>
                </a:extLst>
              </a:tr>
              <a:tr h="893740">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El sistema debe ser compatible con los elementos tomados en cuenta en el apartado de condiciones previas. Además de que el sistema tenga la facilidad de mejorar.</a:t>
                      </a:r>
                      <a:endParaRPr lang="es-ES" dirty="0"/>
                    </a:p>
                  </a:txBody>
                  <a:tcPr/>
                </a:tc>
                <a:extLst>
                  <a:ext uri="{0D108BD9-81ED-4DB2-BD59-A6C34878D82A}">
                    <a16:rowId xmlns:a16="http://schemas.microsoft.com/office/drawing/2014/main" val="10002"/>
                  </a:ext>
                </a:extLst>
              </a:tr>
            </a:tbl>
          </a:graphicData>
        </a:graphic>
      </p:graphicFrame>
      <p:graphicFrame>
        <p:nvGraphicFramePr>
          <p:cNvPr id="7" name="Tabla 6">
            <a:extLst>
              <a:ext uri="{FF2B5EF4-FFF2-40B4-BE49-F238E27FC236}">
                <a16:creationId xmlns:a16="http://schemas.microsoft.com/office/drawing/2014/main" id="{13299735-362E-4DAA-9833-B06A44FE6668}"/>
              </a:ext>
            </a:extLst>
          </p:cNvPr>
          <p:cNvGraphicFramePr>
            <a:graphicFrameLocks noGrp="1"/>
          </p:cNvGraphicFramePr>
          <p:nvPr>
            <p:extLst>
              <p:ext uri="{D42A27DB-BD31-4B8C-83A1-F6EECF244321}">
                <p14:modId xmlns:p14="http://schemas.microsoft.com/office/powerpoint/2010/main" val="4119311438"/>
              </p:ext>
            </p:extLst>
          </p:nvPr>
        </p:nvGraphicFramePr>
        <p:xfrm>
          <a:off x="933156" y="4584064"/>
          <a:ext cx="10325688" cy="1320506"/>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6602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solidFill>
                        </a:rPr>
                        <a:t>ID:</a:t>
                      </a:r>
                      <a:r>
                        <a:rPr lang="es-MX" sz="1800" b="1" kern="1200" dirty="0">
                          <a:solidFill>
                            <a:schemeClr val="tx1"/>
                          </a:solidFill>
                          <a:effectLst/>
                          <a:latin typeface="+mn-lt"/>
                          <a:ea typeface="+mn-ea"/>
                          <a:cs typeface="+mn-cs"/>
                        </a:rPr>
                        <a:t>RNFU-3</a:t>
                      </a:r>
                      <a:endParaRPr lang="es-ES" dirty="0">
                        <a:solidFill>
                          <a:schemeClr val="tx1"/>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Tipos de Fuentes, Colores Y Logos</a:t>
                      </a:r>
                      <a:endParaRPr lang="es-ES" dirty="0"/>
                    </a:p>
                  </a:txBody>
                  <a:tcPr/>
                </a:tc>
                <a:extLst>
                  <a:ext uri="{0D108BD9-81ED-4DB2-BD59-A6C34878D82A}">
                    <a16:rowId xmlns:a16="http://schemas.microsoft.com/office/drawing/2014/main" val="10000"/>
                  </a:ext>
                </a:extLst>
              </a:tr>
              <a:tr h="660253">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Estética de las Pantallas</a:t>
                      </a:r>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8453501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594166" y="522898"/>
            <a:ext cx="259783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Requerimientos No Funcionales de Usuario</a:t>
            </a:r>
            <a:endParaRPr lang="es-ES" sz="2800" b="1" dirty="0"/>
          </a:p>
          <a:p>
            <a:pPr algn="ctr" rtl="0"/>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602523"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6" name="Tabla 5">
            <a:extLst>
              <a:ext uri="{FF2B5EF4-FFF2-40B4-BE49-F238E27FC236}">
                <a16:creationId xmlns:a16="http://schemas.microsoft.com/office/drawing/2014/main" id="{E97CB0F2-29C4-44C2-9807-4C3523248589}"/>
              </a:ext>
            </a:extLst>
          </p:cNvPr>
          <p:cNvGraphicFramePr>
            <a:graphicFrameLocks noGrp="1"/>
          </p:cNvGraphicFramePr>
          <p:nvPr>
            <p:extLst>
              <p:ext uri="{D42A27DB-BD31-4B8C-83A1-F6EECF244321}">
                <p14:modId xmlns:p14="http://schemas.microsoft.com/office/powerpoint/2010/main" val="728630434"/>
              </p:ext>
            </p:extLst>
          </p:nvPr>
        </p:nvGraphicFramePr>
        <p:xfrm>
          <a:off x="933156" y="813094"/>
          <a:ext cx="10325688" cy="182880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3812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solidFill>
                        </a:rPr>
                        <a:t>ID:</a:t>
                      </a:r>
                      <a:r>
                        <a:rPr lang="es-MX" sz="1800" b="1" kern="1200" dirty="0">
                          <a:solidFill>
                            <a:schemeClr val="tx1"/>
                          </a:solidFill>
                          <a:effectLst/>
                          <a:latin typeface="+mn-lt"/>
                          <a:ea typeface="+mn-ea"/>
                          <a:cs typeface="+mn-cs"/>
                        </a:rPr>
                        <a:t>RNFU-4</a:t>
                      </a:r>
                      <a:endParaRPr lang="es-ES" dirty="0">
                        <a:solidFill>
                          <a:schemeClr val="tx1"/>
                        </a:solidFill>
                      </a:endParaRPr>
                    </a:p>
                    <a:p>
                      <a:r>
                        <a:rPr lang="es-ES" dirty="0"/>
                        <a:t>Nombre</a:t>
                      </a:r>
                      <a:r>
                        <a:rPr lang="es-ES" baseline="0" dirty="0"/>
                        <a:t> del requerimiento </a:t>
                      </a:r>
                    </a:p>
                    <a:p>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Eficiencia del Sistema</a:t>
                      </a:r>
                      <a:endParaRPr lang="es-ES" dirty="0"/>
                    </a:p>
                  </a:txBody>
                  <a:tcPr/>
                </a:tc>
                <a:extLst>
                  <a:ext uri="{0D108BD9-81ED-4DB2-BD59-A6C34878D82A}">
                    <a16:rowId xmlns:a16="http://schemas.microsoft.com/office/drawing/2014/main" val="10000"/>
                  </a:ext>
                </a:extLst>
              </a:tr>
              <a:tr h="381200">
                <a:tc>
                  <a:txBody>
                    <a:bodyPr/>
                    <a:lstStyle/>
                    <a:p>
                      <a:r>
                        <a:rPr lang="es-ES" dirty="0">
                          <a:solidFill>
                            <a:schemeClr val="tx1"/>
                          </a:solidFill>
                        </a:rPr>
                        <a:t>Descripción</a:t>
                      </a:r>
                      <a:r>
                        <a:rPr lang="es-ES" baseline="0" dirty="0">
                          <a:solidFill>
                            <a:schemeClr val="tx1"/>
                          </a:solidFill>
                        </a:rPr>
                        <a:t> </a:t>
                      </a:r>
                      <a:endParaRPr lang="es-ES" dirty="0">
                        <a:solidFill>
                          <a:schemeClr val="tx1"/>
                        </a:solidFill>
                      </a:endParaRPr>
                    </a:p>
                  </a:txBody>
                  <a:tcPr/>
                </a:tc>
                <a:tc>
                  <a:txBody>
                    <a:bodyPr/>
                    <a:lstStyle/>
                    <a:p>
                      <a:r>
                        <a:rPr lang="es-MX" sz="1800" kern="1200" dirty="0">
                          <a:solidFill>
                            <a:schemeClr val="dk1"/>
                          </a:solidFill>
                          <a:effectLst/>
                          <a:latin typeface="+mn-lt"/>
                          <a:ea typeface="+mn-ea"/>
                          <a:cs typeface="+mn-cs"/>
                        </a:rPr>
                        <a:t>El sistema debe ser eficiente para cumplir con los objetivos de agilizar el proceso que lleva acabo la empresa en su día a día.</a:t>
                      </a:r>
                      <a:endParaRPr lang="es-ES" dirty="0"/>
                    </a:p>
                  </a:txBody>
                  <a:tcPr/>
                </a:tc>
                <a:extLst>
                  <a:ext uri="{0D108BD9-81ED-4DB2-BD59-A6C34878D82A}">
                    <a16:rowId xmlns:a16="http://schemas.microsoft.com/office/drawing/2014/main" val="10002"/>
                  </a:ext>
                </a:extLst>
              </a:tr>
            </a:tbl>
          </a:graphicData>
        </a:graphic>
      </p:graphicFrame>
      <p:graphicFrame>
        <p:nvGraphicFramePr>
          <p:cNvPr id="7" name="Tabla 6">
            <a:extLst>
              <a:ext uri="{FF2B5EF4-FFF2-40B4-BE49-F238E27FC236}">
                <a16:creationId xmlns:a16="http://schemas.microsoft.com/office/drawing/2014/main" id="{C6A667DC-AFAD-4684-BE7D-3BBEE810BB60}"/>
              </a:ext>
            </a:extLst>
          </p:cNvPr>
          <p:cNvGraphicFramePr>
            <a:graphicFrameLocks noGrp="1"/>
          </p:cNvGraphicFramePr>
          <p:nvPr>
            <p:extLst>
              <p:ext uri="{D42A27DB-BD31-4B8C-83A1-F6EECF244321}">
                <p14:modId xmlns:p14="http://schemas.microsoft.com/office/powerpoint/2010/main" val="2527865986"/>
              </p:ext>
            </p:extLst>
          </p:nvPr>
        </p:nvGraphicFramePr>
        <p:xfrm>
          <a:off x="933156" y="2986807"/>
          <a:ext cx="10325688" cy="1554480"/>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6009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solidFill>
                        </a:rPr>
                        <a:t>ID:</a:t>
                      </a:r>
                      <a:r>
                        <a:rPr lang="es-MX" sz="1800" b="1" kern="1200" dirty="0">
                          <a:solidFill>
                            <a:schemeClr val="tx1"/>
                          </a:solidFill>
                          <a:effectLst/>
                          <a:latin typeface="+mn-lt"/>
                          <a:ea typeface="+mn-ea"/>
                          <a:cs typeface="+mn-cs"/>
                        </a:rPr>
                        <a:t>RNFU-5</a:t>
                      </a:r>
                      <a:endParaRPr lang="es-ES" dirty="0">
                        <a:solidFill>
                          <a:schemeClr val="tx1"/>
                        </a:solidFill>
                      </a:endParaRPr>
                    </a:p>
                    <a:p>
                      <a:endParaRPr lang="es-ES" dirty="0"/>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Disposición del Sistema</a:t>
                      </a:r>
                      <a:endParaRPr lang="es-ES" dirty="0"/>
                    </a:p>
                  </a:txBody>
                  <a:tcPr/>
                </a:tc>
                <a:extLst>
                  <a:ext uri="{0D108BD9-81ED-4DB2-BD59-A6C34878D82A}">
                    <a16:rowId xmlns:a16="http://schemas.microsoft.com/office/drawing/2014/main" val="10000"/>
                  </a:ext>
                </a:extLst>
              </a:tr>
              <a:tr h="600987">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El sistema debe estar disponible en todo momento para usarlo cuando el usuario lo necesite. </a:t>
                      </a:r>
                      <a:endParaRPr lang="es-ES" dirty="0"/>
                    </a:p>
                  </a:txBody>
                  <a:tcPr/>
                </a:tc>
                <a:extLst>
                  <a:ext uri="{0D108BD9-81ED-4DB2-BD59-A6C34878D82A}">
                    <a16:rowId xmlns:a16="http://schemas.microsoft.com/office/drawing/2014/main" val="10002"/>
                  </a:ext>
                </a:extLst>
              </a:tr>
            </a:tbl>
          </a:graphicData>
        </a:graphic>
      </p:graphicFrame>
      <p:graphicFrame>
        <p:nvGraphicFramePr>
          <p:cNvPr id="8" name="Tabla 7">
            <a:extLst>
              <a:ext uri="{FF2B5EF4-FFF2-40B4-BE49-F238E27FC236}">
                <a16:creationId xmlns:a16="http://schemas.microsoft.com/office/drawing/2014/main" id="{2F36513E-5755-4757-B4DD-241181DC6BD8}"/>
              </a:ext>
            </a:extLst>
          </p:cNvPr>
          <p:cNvGraphicFramePr>
            <a:graphicFrameLocks noGrp="1"/>
          </p:cNvGraphicFramePr>
          <p:nvPr>
            <p:extLst>
              <p:ext uri="{D42A27DB-BD31-4B8C-83A1-F6EECF244321}">
                <p14:modId xmlns:p14="http://schemas.microsoft.com/office/powerpoint/2010/main" val="3606094813"/>
              </p:ext>
            </p:extLst>
          </p:nvPr>
        </p:nvGraphicFramePr>
        <p:xfrm>
          <a:off x="933156" y="4916913"/>
          <a:ext cx="10325688" cy="1241067"/>
        </p:xfrm>
        <a:graphic>
          <a:graphicData uri="http://schemas.openxmlformats.org/drawingml/2006/table">
            <a:tbl>
              <a:tblPr firstCol="1">
                <a:tableStyleId>{93296810-A885-4BE3-A3E7-6D5BEEA58F35}</a:tableStyleId>
              </a:tblPr>
              <a:tblGrid>
                <a:gridCol w="5162844">
                  <a:extLst>
                    <a:ext uri="{9D8B030D-6E8A-4147-A177-3AD203B41FA5}">
                      <a16:colId xmlns:a16="http://schemas.microsoft.com/office/drawing/2014/main" val="20000"/>
                    </a:ext>
                  </a:extLst>
                </a:gridCol>
                <a:gridCol w="5162844">
                  <a:extLst>
                    <a:ext uri="{9D8B030D-6E8A-4147-A177-3AD203B41FA5}">
                      <a16:colId xmlns:a16="http://schemas.microsoft.com/office/drawing/2014/main" val="20001"/>
                    </a:ext>
                  </a:extLst>
                </a:gridCol>
              </a:tblGrid>
              <a:tr h="6009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dirty="0">
                          <a:solidFill>
                            <a:schemeClr val="tx1"/>
                          </a:solidFill>
                        </a:rPr>
                        <a:t>ID:</a:t>
                      </a:r>
                      <a:r>
                        <a:rPr lang="es-MX" sz="1800" b="1" kern="1200" dirty="0">
                          <a:solidFill>
                            <a:schemeClr val="tx1"/>
                          </a:solidFill>
                          <a:effectLst/>
                          <a:latin typeface="+mn-lt"/>
                          <a:ea typeface="+mn-ea"/>
                          <a:cs typeface="+mn-cs"/>
                        </a:rPr>
                        <a:t>RNFU-16</a:t>
                      </a:r>
                      <a:endParaRPr lang="es-ES" dirty="0">
                        <a:solidFill>
                          <a:schemeClr val="tx1"/>
                        </a:solidFill>
                      </a:endParaRPr>
                    </a:p>
                    <a:p>
                      <a:r>
                        <a:rPr lang="es-ES" dirty="0"/>
                        <a:t>Nombre</a:t>
                      </a:r>
                      <a:r>
                        <a:rPr lang="es-ES" baseline="0" dirty="0"/>
                        <a:t> del requerimiento </a:t>
                      </a:r>
                      <a:endParaRPr lang="es-E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s-MX" sz="1800" kern="1200" dirty="0">
                          <a:solidFill>
                            <a:schemeClr val="dk1"/>
                          </a:solidFill>
                          <a:effectLst/>
                          <a:latin typeface="+mn-lt"/>
                          <a:ea typeface="+mn-ea"/>
                          <a:cs typeface="+mn-cs"/>
                        </a:rPr>
                        <a:t>Requisitos de Programación</a:t>
                      </a:r>
                      <a:endParaRPr lang="es-ES" dirty="0"/>
                    </a:p>
                  </a:txBody>
                  <a:tcPr/>
                </a:tc>
                <a:extLst>
                  <a:ext uri="{0D108BD9-81ED-4DB2-BD59-A6C34878D82A}">
                    <a16:rowId xmlns:a16="http://schemas.microsoft.com/office/drawing/2014/main" val="10000"/>
                  </a:ext>
                </a:extLst>
              </a:tr>
              <a:tr h="600987">
                <a:tc>
                  <a:txBody>
                    <a:bodyPr/>
                    <a:lstStyle/>
                    <a:p>
                      <a:r>
                        <a:rPr lang="es-ES" dirty="0"/>
                        <a:t>Descripción</a:t>
                      </a:r>
                      <a:r>
                        <a:rPr lang="es-ES" baseline="0" dirty="0"/>
                        <a:t> </a:t>
                      </a:r>
                      <a:endParaRPr lang="es-ES" dirty="0"/>
                    </a:p>
                  </a:txBody>
                  <a:tcPr/>
                </a:tc>
                <a:tc>
                  <a:txBody>
                    <a:bodyPr/>
                    <a:lstStyle/>
                    <a:p>
                      <a:r>
                        <a:rPr lang="es-MX" sz="1800" kern="1200" dirty="0">
                          <a:solidFill>
                            <a:schemeClr val="dk1"/>
                          </a:solidFill>
                          <a:effectLst/>
                          <a:latin typeface="+mn-lt"/>
                          <a:ea typeface="+mn-ea"/>
                          <a:cs typeface="+mn-cs"/>
                        </a:rPr>
                        <a:t>Diseño del sistema y Base de datos.</a:t>
                      </a:r>
                      <a:endParaRPr lang="es-ES"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8126573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315565"/>
            <a:ext cx="9144000" cy="2215991"/>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sz="7200" dirty="0">
                <a:effectLst>
                  <a:outerShdw blurRad="38100" dist="19050" dir="2700000" algn="tl">
                    <a:schemeClr val="dk1">
                      <a:alpha val="40000"/>
                    </a:schemeClr>
                  </a:outerShdw>
                </a:effectLst>
              </a:rPr>
              <a:t>Riesgos </a:t>
            </a:r>
            <a:endParaRPr lang="es-ES" sz="7200" dirty="0"/>
          </a:p>
          <a:p>
            <a:endParaRPr lang="es-ES" sz="7200" dirty="0">
              <a:solidFill>
                <a:srgbClr val="C00000"/>
              </a:solidFill>
            </a:endParaRPr>
          </a:p>
        </p:txBody>
      </p:sp>
    </p:spTree>
    <p:extLst>
      <p:ext uri="{BB962C8B-B14F-4D97-AF65-F5344CB8AC3E}">
        <p14:creationId xmlns:p14="http://schemas.microsoft.com/office/powerpoint/2010/main" val="15270064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6921305" y="522898"/>
            <a:ext cx="527069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32703"/>
            <a:ext cx="11734800" cy="66755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effectLst>
                  <a:outerShdw blurRad="38100" dist="19050" dir="2700000" algn="tl">
                    <a:schemeClr val="dk1">
                      <a:alpha val="40000"/>
                    </a:schemeClr>
                  </a:outerShdw>
                </a:effectLst>
              </a:rPr>
              <a:t>Riesgos </a:t>
            </a:r>
            <a:r>
              <a:rPr lang="es-ES" sz="2800" b="1" dirty="0">
                <a:solidFill>
                  <a:schemeClr val="tx1">
                    <a:lumMod val="75000"/>
                    <a:lumOff val="25000"/>
                  </a:schemeClr>
                </a:solidFill>
              </a:rPr>
              <a:t>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5176911"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919089" y="1564620"/>
            <a:ext cx="10353821" cy="3206006"/>
          </a:xfrm>
          <a:prstGeom prst="rect">
            <a:avLst/>
          </a:prstGeom>
        </p:spPr>
        <p:txBody>
          <a:bodyPr wrap="square">
            <a:spAutoFit/>
          </a:bodyPr>
          <a:lstStyle/>
          <a:p>
            <a:pPr>
              <a:lnSpc>
                <a:spcPct val="115000"/>
              </a:lnSpc>
              <a:spcAft>
                <a:spcPts val="985"/>
              </a:spcAft>
            </a:pPr>
            <a:r>
              <a:rPr lang="es-ES" sz="2000" dirty="0">
                <a:solidFill>
                  <a:srgbClr val="000000"/>
                </a:solidFill>
                <a:ea typeface="Arial" panose="020B0604020202020204" pitchFamily="34" charset="0"/>
              </a:rPr>
              <a:t>Los riesgos principales en este proyecto tienen que ver con los siguientes: </a:t>
            </a:r>
            <a:endParaRPr lang="es-ES" dirty="0">
              <a:solidFill>
                <a:srgbClr val="000000"/>
              </a:solidFill>
              <a:ea typeface="Calibri" panose="020F0502020204030204" pitchFamily="34" charset="0"/>
            </a:endParaRPr>
          </a:p>
          <a:p>
            <a:pPr marL="342900" lvl="0" indent="-342900" fontAlgn="base">
              <a:lnSpc>
                <a:spcPct val="115000"/>
              </a:lnSpc>
              <a:spcAft>
                <a:spcPts val="180"/>
              </a:spcAft>
              <a:buClr>
                <a:srgbClr val="000000"/>
              </a:buClr>
              <a:buSzPts val="1200"/>
              <a:buFont typeface="Arial" panose="020B0604020202020204" pitchFamily="34" charset="0"/>
              <a:buChar char="•"/>
            </a:pPr>
            <a:r>
              <a:rPr lang="es-ES" sz="2000" dirty="0">
                <a:solidFill>
                  <a:srgbClr val="000000"/>
                </a:solidFill>
                <a:uFill>
                  <a:solidFill>
                    <a:srgbClr val="000000"/>
                  </a:solidFill>
                </a:uFill>
                <a:ea typeface="Arial" panose="020B0604020202020204" pitchFamily="34" charset="0"/>
                <a:cs typeface="Arial" panose="020B0604020202020204" pitchFamily="34" charset="0"/>
              </a:rPr>
              <a:t>Problemas de planificación del proyecto. </a:t>
            </a:r>
            <a:endParaRPr lang="es-ES" dirty="0">
              <a:solidFill>
                <a:srgbClr val="000000"/>
              </a:solidFill>
              <a:uFill>
                <a:solidFill>
                  <a:srgbClr val="000000"/>
                </a:solidFill>
              </a:uFill>
              <a:ea typeface="Arial" panose="020B0604020202020204" pitchFamily="34" charset="0"/>
              <a:cs typeface="Arial" panose="020B0604020202020204" pitchFamily="34" charset="0"/>
            </a:endParaRPr>
          </a:p>
          <a:p>
            <a:pPr marL="342900" lvl="0" indent="-342900" fontAlgn="base">
              <a:lnSpc>
                <a:spcPct val="115000"/>
              </a:lnSpc>
              <a:spcAft>
                <a:spcPts val="175"/>
              </a:spcAft>
              <a:buClr>
                <a:srgbClr val="000000"/>
              </a:buClr>
              <a:buSzPts val="1200"/>
              <a:buFont typeface="Arial" panose="020B0604020202020204" pitchFamily="34" charset="0"/>
              <a:buChar char="•"/>
            </a:pPr>
            <a:r>
              <a:rPr lang="es-ES" sz="2000" dirty="0">
                <a:solidFill>
                  <a:srgbClr val="000000"/>
                </a:solidFill>
                <a:uFill>
                  <a:solidFill>
                    <a:srgbClr val="000000"/>
                  </a:solidFill>
                </a:uFill>
                <a:ea typeface="Arial" panose="020B0604020202020204" pitchFamily="34" charset="0"/>
                <a:cs typeface="Arial" panose="020B0604020202020204" pitchFamily="34" charset="0"/>
              </a:rPr>
              <a:t>Problemas de personal en el área del uso del sistema. </a:t>
            </a:r>
            <a:endParaRPr lang="es-ES" dirty="0">
              <a:solidFill>
                <a:srgbClr val="000000"/>
              </a:solidFill>
              <a:uFill>
                <a:solidFill>
                  <a:srgbClr val="000000"/>
                </a:solidFill>
              </a:uFill>
              <a:ea typeface="Arial" panose="020B0604020202020204" pitchFamily="34" charset="0"/>
              <a:cs typeface="Arial" panose="020B0604020202020204" pitchFamily="34" charset="0"/>
            </a:endParaRPr>
          </a:p>
          <a:p>
            <a:pPr marL="342900" lvl="0" indent="-342900" fontAlgn="base">
              <a:lnSpc>
                <a:spcPct val="115000"/>
              </a:lnSpc>
              <a:spcAft>
                <a:spcPts val="180"/>
              </a:spcAft>
              <a:buClr>
                <a:srgbClr val="000000"/>
              </a:buClr>
              <a:buSzPts val="1200"/>
              <a:buFont typeface="Arial" panose="020B0604020202020204" pitchFamily="34" charset="0"/>
              <a:buChar char="•"/>
            </a:pPr>
            <a:r>
              <a:rPr lang="es-ES" sz="2000" dirty="0">
                <a:solidFill>
                  <a:srgbClr val="000000"/>
                </a:solidFill>
                <a:uFill>
                  <a:solidFill>
                    <a:srgbClr val="000000"/>
                  </a:solidFill>
                </a:uFill>
                <a:ea typeface="Arial" panose="020B0604020202020204" pitchFamily="34" charset="0"/>
                <a:cs typeface="Arial" panose="020B0604020202020204" pitchFamily="34" charset="0"/>
              </a:rPr>
              <a:t>Problemas de receptividad y flexibilidad del software por parte de los clientes. </a:t>
            </a:r>
            <a:endParaRPr lang="es-ES" dirty="0">
              <a:solidFill>
                <a:srgbClr val="000000"/>
              </a:solidFill>
              <a:uFill>
                <a:solidFill>
                  <a:srgbClr val="000000"/>
                </a:solidFill>
              </a:uFill>
              <a:ea typeface="Arial" panose="020B0604020202020204" pitchFamily="34" charset="0"/>
              <a:cs typeface="Arial" panose="020B0604020202020204" pitchFamily="34" charset="0"/>
            </a:endParaRPr>
          </a:p>
          <a:p>
            <a:pPr marL="342900" lvl="0" indent="-342900" fontAlgn="base">
              <a:lnSpc>
                <a:spcPct val="115000"/>
              </a:lnSpc>
              <a:spcAft>
                <a:spcPts val="180"/>
              </a:spcAft>
              <a:buClr>
                <a:srgbClr val="000000"/>
              </a:buClr>
              <a:buSzPts val="1200"/>
              <a:buFont typeface="Arial" panose="020B0604020202020204" pitchFamily="34" charset="0"/>
              <a:buChar char="•"/>
            </a:pPr>
            <a:r>
              <a:rPr lang="es-ES" sz="2000" dirty="0">
                <a:solidFill>
                  <a:srgbClr val="000000"/>
                </a:solidFill>
                <a:uFill>
                  <a:solidFill>
                    <a:srgbClr val="000000"/>
                  </a:solidFill>
                </a:uFill>
                <a:ea typeface="Arial" panose="020B0604020202020204" pitchFamily="34" charset="0"/>
                <a:cs typeface="Arial" panose="020B0604020202020204" pitchFamily="34" charset="0"/>
              </a:rPr>
              <a:t>Problemas de la escalabilidad del software. </a:t>
            </a:r>
            <a:endParaRPr lang="es-ES" dirty="0">
              <a:solidFill>
                <a:srgbClr val="000000"/>
              </a:solidFill>
              <a:uFill>
                <a:solidFill>
                  <a:srgbClr val="000000"/>
                </a:solidFill>
              </a:uFill>
              <a:ea typeface="Arial" panose="020B0604020202020204" pitchFamily="34" charset="0"/>
              <a:cs typeface="Arial" panose="020B0604020202020204" pitchFamily="34" charset="0"/>
            </a:endParaRPr>
          </a:p>
          <a:p>
            <a:pPr marL="342900" lvl="0" indent="-342900" fontAlgn="base">
              <a:lnSpc>
                <a:spcPct val="115000"/>
              </a:lnSpc>
              <a:spcAft>
                <a:spcPts val="165"/>
              </a:spcAft>
              <a:buClr>
                <a:srgbClr val="000000"/>
              </a:buClr>
              <a:buSzPts val="1200"/>
              <a:buFont typeface="Arial" panose="020B0604020202020204" pitchFamily="34" charset="0"/>
              <a:buChar char="•"/>
            </a:pPr>
            <a:r>
              <a:rPr lang="es-ES" sz="2000" dirty="0">
                <a:solidFill>
                  <a:srgbClr val="000000"/>
                </a:solidFill>
                <a:uFill>
                  <a:solidFill>
                    <a:srgbClr val="000000"/>
                  </a:solidFill>
                </a:uFill>
                <a:ea typeface="Arial" panose="020B0604020202020204" pitchFamily="34" charset="0"/>
                <a:cs typeface="Arial" panose="020B0604020202020204" pitchFamily="34" charset="0"/>
              </a:rPr>
              <a:t>Problemas de alcance del software. </a:t>
            </a:r>
            <a:endParaRPr lang="es-ES" dirty="0">
              <a:solidFill>
                <a:srgbClr val="000000"/>
              </a:solidFill>
              <a:uFill>
                <a:solidFill>
                  <a:srgbClr val="000000"/>
                </a:solidFill>
              </a:uFill>
              <a:ea typeface="Arial" panose="020B0604020202020204" pitchFamily="34" charset="0"/>
              <a:cs typeface="Arial" panose="020B0604020202020204" pitchFamily="34" charset="0"/>
            </a:endParaRPr>
          </a:p>
          <a:p>
            <a:pPr marL="342900" lvl="0" indent="-342900" fontAlgn="base">
              <a:lnSpc>
                <a:spcPct val="115000"/>
              </a:lnSpc>
              <a:spcAft>
                <a:spcPts val="180"/>
              </a:spcAft>
              <a:buClr>
                <a:srgbClr val="000000"/>
              </a:buClr>
              <a:buSzPts val="1200"/>
              <a:buFont typeface="Arial" panose="020B0604020202020204" pitchFamily="34" charset="0"/>
              <a:buChar char="•"/>
            </a:pPr>
            <a:r>
              <a:rPr lang="es-ES" sz="2000" dirty="0">
                <a:solidFill>
                  <a:srgbClr val="000000"/>
                </a:solidFill>
                <a:uFill>
                  <a:solidFill>
                    <a:srgbClr val="000000"/>
                  </a:solidFill>
                </a:uFill>
                <a:ea typeface="Arial" panose="020B0604020202020204" pitchFamily="34" charset="0"/>
                <a:cs typeface="Arial" panose="020B0604020202020204" pitchFamily="34" charset="0"/>
              </a:rPr>
              <a:t>Problemas de presupuesto de desarrollo del software. </a:t>
            </a:r>
            <a:endParaRPr lang="es-ES" dirty="0">
              <a:solidFill>
                <a:srgbClr val="000000"/>
              </a:solidFill>
              <a:uFill>
                <a:solidFill>
                  <a:srgbClr val="000000"/>
                </a:solidFill>
              </a:uFill>
              <a:ea typeface="Arial" panose="020B0604020202020204" pitchFamily="34" charset="0"/>
              <a:cs typeface="Arial" panose="020B0604020202020204" pitchFamily="34" charset="0"/>
            </a:endParaRPr>
          </a:p>
          <a:p>
            <a:pPr marL="342900" lvl="0" indent="-342900" fontAlgn="base">
              <a:lnSpc>
                <a:spcPct val="115000"/>
              </a:lnSpc>
              <a:spcAft>
                <a:spcPts val="895"/>
              </a:spcAft>
              <a:buClr>
                <a:srgbClr val="000000"/>
              </a:buClr>
              <a:buSzPts val="1200"/>
              <a:buFont typeface="Arial" panose="020B0604020202020204" pitchFamily="34" charset="0"/>
              <a:buChar char="•"/>
            </a:pPr>
            <a:r>
              <a:rPr lang="es-ES" sz="2000" dirty="0">
                <a:solidFill>
                  <a:srgbClr val="000000"/>
                </a:solidFill>
                <a:uFill>
                  <a:solidFill>
                    <a:srgbClr val="000000"/>
                  </a:solidFill>
                </a:uFill>
                <a:ea typeface="Arial" panose="020B0604020202020204" pitchFamily="34" charset="0"/>
                <a:cs typeface="Arial" panose="020B0604020202020204" pitchFamily="34" charset="0"/>
              </a:rPr>
              <a:t>Problemas de tiempo de desarrollo del software. </a:t>
            </a:r>
            <a:endParaRPr lang="es-ES" u="none" strike="noStrike" dirty="0">
              <a:solidFill>
                <a:srgbClr val="000000"/>
              </a:solidFill>
              <a:effectLst/>
              <a:uFill>
                <a:solidFill>
                  <a:srgbClr val="000000"/>
                </a:solidFill>
              </a:uFill>
              <a:ea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165512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869563"/>
            <a:ext cx="9144000" cy="1107996"/>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ES" sz="7200" dirty="0">
                <a:solidFill>
                  <a:schemeClr val="tx1"/>
                </a:solidFill>
              </a:rPr>
              <a:t>Casos de uso </a:t>
            </a:r>
          </a:p>
        </p:txBody>
      </p:sp>
    </p:spTree>
    <p:extLst>
      <p:ext uri="{BB962C8B-B14F-4D97-AF65-F5344CB8AC3E}">
        <p14:creationId xmlns:p14="http://schemas.microsoft.com/office/powerpoint/2010/main" val="3026284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315565"/>
            <a:ext cx="9144000" cy="2215991"/>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sz="7200" dirty="0">
                <a:effectLst>
                  <a:outerShdw blurRad="38100" dist="19050" dir="2700000" algn="tl">
                    <a:schemeClr val="dk1">
                      <a:alpha val="40000"/>
                    </a:schemeClr>
                  </a:outerShdw>
                </a:effectLst>
              </a:rPr>
              <a:t>La empresa</a:t>
            </a:r>
            <a:endParaRPr lang="es-ES" sz="7200" dirty="0"/>
          </a:p>
          <a:p>
            <a:endParaRPr lang="es-ES" sz="7200" dirty="0">
              <a:solidFill>
                <a:srgbClr val="C00000"/>
              </a:solidFill>
            </a:endParaRPr>
          </a:p>
        </p:txBody>
      </p:sp>
    </p:spTree>
    <p:extLst>
      <p:ext uri="{BB962C8B-B14F-4D97-AF65-F5344CB8AC3E}">
        <p14:creationId xmlns:p14="http://schemas.microsoft.com/office/powerpoint/2010/main" val="40981423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537895" y="522898"/>
            <a:ext cx="265410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Casos de Uso: Proceso de Ventas y Clientes</a:t>
            </a: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672862"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7" name="Imagen 6" descr="C:\Users\mosvi\AppData\Local\Microsoft\Windows\INetCache\Content.Word\2019-05-13 (3).png"/>
          <p:cNvPicPr/>
          <p:nvPr/>
        </p:nvPicPr>
        <p:blipFill rotWithShape="1">
          <a:blip r:embed="rId2">
            <a:extLst>
              <a:ext uri="{28A0092B-C50C-407E-A947-70E740481C1C}">
                <a14:useLocalDpi xmlns:a14="http://schemas.microsoft.com/office/drawing/2010/main" val="0"/>
              </a:ext>
            </a:extLst>
          </a:blip>
          <a:srcRect l="16126" t="8756" r="24969" b="16667"/>
          <a:stretch/>
        </p:blipFill>
        <p:spPr bwMode="auto">
          <a:xfrm>
            <a:off x="2574388" y="770891"/>
            <a:ext cx="7061981" cy="542729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340353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862646" y="522898"/>
            <a:ext cx="332935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Casos de Uso: Proceso de Bitácora</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3376246"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7" name="Imagen 6" descr="C:\Users\mosvi\AppData\Local\Microsoft\Windows\INetCache\Content.Word\2019-05-13 (2).png"/>
          <p:cNvPicPr/>
          <p:nvPr/>
        </p:nvPicPr>
        <p:blipFill rotWithShape="1">
          <a:blip r:embed="rId2">
            <a:extLst>
              <a:ext uri="{28A0092B-C50C-407E-A947-70E740481C1C}">
                <a14:useLocalDpi xmlns:a14="http://schemas.microsoft.com/office/drawing/2010/main" val="0"/>
              </a:ext>
            </a:extLst>
          </a:blip>
          <a:srcRect l="15277" t="6944" r="25139" b="20592"/>
          <a:stretch/>
        </p:blipFill>
        <p:spPr bwMode="auto">
          <a:xfrm>
            <a:off x="1913207" y="770891"/>
            <a:ext cx="7976382" cy="525008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265998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847385" y="522898"/>
            <a:ext cx="234461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Casos de Uso: Proceso Registro de Proveedores</a:t>
            </a:r>
            <a:endParaRPr lang="es-ES" sz="2800" dirty="0"/>
          </a:p>
          <a:p>
            <a:pPr algn="ct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44777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7" name="Imagen 6" descr="C:\Users\mosvi\AppData\Local\Microsoft\Windows\INetCache\Content.Word\2019-05-13 (5).png"/>
          <p:cNvPicPr/>
          <p:nvPr/>
        </p:nvPicPr>
        <p:blipFill rotWithShape="1">
          <a:blip r:embed="rId2">
            <a:extLst>
              <a:ext uri="{28A0092B-C50C-407E-A947-70E740481C1C}">
                <a14:useLocalDpi xmlns:a14="http://schemas.microsoft.com/office/drawing/2010/main" val="0"/>
              </a:ext>
            </a:extLst>
          </a:blip>
          <a:srcRect l="14938" t="7850" r="24969" b="15459"/>
          <a:stretch/>
        </p:blipFill>
        <p:spPr bwMode="auto">
          <a:xfrm>
            <a:off x="1814733" y="770891"/>
            <a:ext cx="8314006" cy="525008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267732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10536702" y="522898"/>
            <a:ext cx="165529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Casos de Uso: Proceso de Registro de Pedidos y Entregas</a:t>
            </a: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167405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8" name="Imagen 7" descr="C:\Users\mosvi\AppData\Local\Microsoft\Windows\INetCache\Content.Word\2019-05-13 (6).png"/>
          <p:cNvPicPr/>
          <p:nvPr/>
        </p:nvPicPr>
        <p:blipFill rotWithShape="1">
          <a:blip r:embed="rId2">
            <a:extLst>
              <a:ext uri="{28A0092B-C50C-407E-A947-70E740481C1C}">
                <a14:useLocalDpi xmlns:a14="http://schemas.microsoft.com/office/drawing/2010/main" val="0"/>
              </a:ext>
            </a:extLst>
          </a:blip>
          <a:srcRect l="15448" t="8153" r="25138" b="15760"/>
          <a:stretch/>
        </p:blipFill>
        <p:spPr bwMode="auto">
          <a:xfrm>
            <a:off x="872197" y="770891"/>
            <a:ext cx="10325685" cy="537669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586968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087729" y="522898"/>
            <a:ext cx="3104271"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Casos de Uso: Proceso en el Catalogo</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3151163"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7" name="Imagen 6" descr="C:\Users\mosvi\AppData\Local\Microsoft\Windows\INetCache\Content.Word\2019-05-13 (4).png"/>
          <p:cNvPicPr/>
          <p:nvPr/>
        </p:nvPicPr>
        <p:blipFill rotWithShape="1">
          <a:blip r:embed="rId2">
            <a:extLst>
              <a:ext uri="{28A0092B-C50C-407E-A947-70E740481C1C}">
                <a14:useLocalDpi xmlns:a14="http://schemas.microsoft.com/office/drawing/2010/main" val="0"/>
              </a:ext>
            </a:extLst>
          </a:blip>
          <a:srcRect l="15278" t="9360" r="25817" b="18478"/>
          <a:stretch/>
        </p:blipFill>
        <p:spPr bwMode="auto">
          <a:xfrm>
            <a:off x="829994" y="770891"/>
            <a:ext cx="10578904" cy="530635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85395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9777046" y="522898"/>
            <a:ext cx="241495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Casos de Uso: Proceso de Registro de Clientes</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2461846"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7" name="Imagen 6" descr="https://scontent.fmex10-1.fna.fbcdn.net/v/t1.15752-9/60673442_426798211485959_2955564663657463808_n.png?_nc_cat=108&amp;_nc_ht=scontent.fmex10-1.fna&amp;oh=82367967607da70d00a7fee1b79f06b8&amp;oe=5D95B298"/>
          <p:cNvPicPr/>
          <p:nvPr/>
        </p:nvPicPr>
        <p:blipFill rotWithShape="1">
          <a:blip r:embed="rId3">
            <a:extLst>
              <a:ext uri="{28A0092B-C50C-407E-A947-70E740481C1C}">
                <a14:useLocalDpi xmlns:a14="http://schemas.microsoft.com/office/drawing/2010/main" val="0"/>
              </a:ext>
            </a:extLst>
          </a:blip>
          <a:srcRect b="21831"/>
          <a:stretch/>
        </p:blipFill>
        <p:spPr bwMode="auto">
          <a:xfrm>
            <a:off x="787790" y="770891"/>
            <a:ext cx="10621107" cy="532042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7868134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869563"/>
            <a:ext cx="9144000" cy="1107996"/>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ES" sz="7200" dirty="0">
                <a:solidFill>
                  <a:schemeClr val="tx1"/>
                </a:solidFill>
              </a:rPr>
              <a:t>Evidencias</a:t>
            </a:r>
          </a:p>
        </p:txBody>
      </p:sp>
    </p:spTree>
    <p:extLst>
      <p:ext uri="{BB962C8B-B14F-4D97-AF65-F5344CB8AC3E}">
        <p14:creationId xmlns:p14="http://schemas.microsoft.com/office/powerpoint/2010/main" val="19374036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5" name="Rectángulo 14"/>
          <p:cNvSpPr/>
          <p:nvPr/>
        </p:nvSpPr>
        <p:spPr>
          <a:xfrm>
            <a:off x="661182" y="522898"/>
            <a:ext cx="10578905" cy="5941691"/>
          </a:xfrm>
          <a:prstGeom prst="rect">
            <a:avLst/>
          </a:prstGeom>
        </p:spPr>
        <p:txBody>
          <a:bodyPr wrap="square">
            <a:spAutoFit/>
          </a:bodyPr>
          <a:lstStyle/>
          <a:p>
            <a:pPr algn="just">
              <a:lnSpc>
                <a:spcPct val="150000"/>
              </a:lnSpc>
              <a:spcAft>
                <a:spcPts val="0"/>
              </a:spcAft>
            </a:pPr>
            <a:r>
              <a:rPr lang="es-MX" sz="1700" b="1" dirty="0">
                <a:solidFill>
                  <a:srgbClr val="000000"/>
                </a:solidFill>
                <a:ea typeface="Calibri" panose="020F0502020204030204" pitchFamily="34" charset="0"/>
                <a:cs typeface="Arial" panose="020B0604020202020204" pitchFamily="34" charset="0"/>
              </a:rPr>
              <a:t>Objetivo:</a:t>
            </a:r>
            <a:r>
              <a:rPr lang="es-MX" sz="1700" dirty="0">
                <a:solidFill>
                  <a:srgbClr val="000000"/>
                </a:solidFill>
                <a:ea typeface="Calibri" panose="020F0502020204030204" pitchFamily="34" charset="0"/>
                <a:cs typeface="Arial" panose="020B0604020202020204" pitchFamily="34" charset="0"/>
              </a:rPr>
              <a:t>  El objetivo de la siguiente entrevista será el recabar la información suficiente con el propósito de analizar dicha información para la formulación de una propuesta al sistema solicitado para la empresa Mueblería Monza.</a:t>
            </a:r>
            <a:endParaRPr lang="es-ES" sz="1700"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Wingdings" panose="05000000000000000000" pitchFamily="2" charset="2"/>
              <a:buChar char="Ø"/>
            </a:pPr>
            <a:r>
              <a:rPr lang="es-MX" sz="1700" dirty="0">
                <a:solidFill>
                  <a:srgbClr val="000000"/>
                </a:solidFill>
                <a:ea typeface="Calibri" panose="020F0502020204030204" pitchFamily="34" charset="0"/>
                <a:cs typeface="Arial" panose="020B0604020202020204" pitchFamily="34" charset="0"/>
              </a:rPr>
              <a:t>¿Considera que un software sería útil en su negocio?</a:t>
            </a:r>
            <a:endParaRPr lang="es-ES" sz="1700"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mj-lt"/>
              <a:buAutoNum type="alphaLcParenR"/>
            </a:pPr>
            <a:r>
              <a:rPr lang="es-MX" sz="1700" dirty="0">
                <a:solidFill>
                  <a:srgbClr val="000000"/>
                </a:solidFill>
                <a:highlight>
                  <a:srgbClr val="FFFF00"/>
                </a:highlight>
                <a:ea typeface="Calibri" panose="020F0502020204030204" pitchFamily="34" charset="0"/>
                <a:cs typeface="Arial" panose="020B0604020202020204" pitchFamily="34" charset="0"/>
              </a:rPr>
              <a:t>Si</a:t>
            </a:r>
            <a:endParaRPr lang="es-ES" sz="1700"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mj-lt"/>
              <a:buAutoNum type="alphaLcParenR"/>
            </a:pPr>
            <a:r>
              <a:rPr lang="es-MX" sz="1700" dirty="0">
                <a:solidFill>
                  <a:srgbClr val="000000"/>
                </a:solidFill>
                <a:ea typeface="Calibri" panose="020F0502020204030204" pitchFamily="34" charset="0"/>
                <a:cs typeface="Arial" panose="020B0604020202020204" pitchFamily="34" charset="0"/>
              </a:rPr>
              <a:t>No</a:t>
            </a:r>
            <a:endParaRPr lang="es-ES" sz="1700"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sz="1700" dirty="0">
                <a:solidFill>
                  <a:srgbClr val="000000"/>
                </a:solidFill>
                <a:ea typeface="Calibri" panose="020F0502020204030204" pitchFamily="34" charset="0"/>
                <a:cs typeface="Arial" panose="020B0604020202020204" pitchFamily="34" charset="0"/>
              </a:rPr>
              <a:t>¿Por qué? </a:t>
            </a:r>
            <a:endParaRPr lang="es-ES" sz="1700"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sz="1700" dirty="0">
                <a:solidFill>
                  <a:srgbClr val="000000"/>
                </a:solidFill>
                <a:ea typeface="Calibri" panose="020F0502020204030204" pitchFamily="34" charset="0"/>
                <a:cs typeface="Arial" panose="020B0604020202020204" pitchFamily="34" charset="0"/>
              </a:rPr>
              <a:t>Para Agilizar procesos de cobranza a los clientes o tener una mejor organización de ellos. Nosotros consideramos necesario un sistema que nos ayude en la administración de la mayoría de los procesos que se llevan a cabo dentro de nuestro negocio. Esperando que al implementar un sistema de este tipo nos facilite dichos procesos y del mismo modo reduzca el tiempo de ejecución.  Personalmente creo que también nos brindaría organización en procesos que carecen de esta.</a:t>
            </a:r>
            <a:endParaRPr lang="es-ES" sz="1700"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Wingdings" panose="05000000000000000000" pitchFamily="2" charset="2"/>
              <a:buChar char="Ø"/>
            </a:pPr>
            <a:r>
              <a:rPr lang="es-MX" sz="1700" dirty="0">
                <a:solidFill>
                  <a:srgbClr val="000000"/>
                </a:solidFill>
                <a:ea typeface="Calibri" panose="020F0502020204030204" pitchFamily="34" charset="0"/>
                <a:cs typeface="Arial" panose="020B0604020202020204" pitchFamily="34" charset="0"/>
              </a:rPr>
              <a:t>¿Qué tanta utilidad tendría la implementación de un software?</a:t>
            </a:r>
            <a:endParaRPr lang="es-ES" sz="1700"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mj-lt"/>
              <a:buAutoNum type="alphaLcParenR"/>
            </a:pPr>
            <a:r>
              <a:rPr lang="es-MX" sz="1700" dirty="0">
                <a:solidFill>
                  <a:srgbClr val="000000"/>
                </a:solidFill>
                <a:ea typeface="Calibri" panose="020F0502020204030204" pitchFamily="34" charset="0"/>
                <a:cs typeface="Arial" panose="020B0604020202020204" pitchFamily="34" charset="0"/>
              </a:rPr>
              <a:t>Poca</a:t>
            </a:r>
            <a:endParaRPr lang="es-ES" sz="1700"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mj-lt"/>
              <a:buAutoNum type="alphaLcParenR"/>
            </a:pPr>
            <a:r>
              <a:rPr lang="es-MX" sz="1700" dirty="0">
                <a:solidFill>
                  <a:srgbClr val="000000"/>
                </a:solidFill>
                <a:ea typeface="Calibri" panose="020F0502020204030204" pitchFamily="34" charset="0"/>
                <a:cs typeface="Arial" panose="020B0604020202020204" pitchFamily="34" charset="0"/>
              </a:rPr>
              <a:t>Regular</a:t>
            </a:r>
            <a:endParaRPr lang="es-ES" sz="1700"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mj-lt"/>
              <a:buAutoNum type="alphaLcParenR"/>
            </a:pPr>
            <a:r>
              <a:rPr lang="es-MX" sz="1700" dirty="0">
                <a:solidFill>
                  <a:srgbClr val="000000"/>
                </a:solidFill>
                <a:highlight>
                  <a:srgbClr val="FFFF00"/>
                </a:highlight>
                <a:ea typeface="Calibri" panose="020F0502020204030204" pitchFamily="34" charset="0"/>
                <a:cs typeface="Arial" panose="020B0604020202020204" pitchFamily="34" charset="0"/>
              </a:rPr>
              <a:t>Mucha..</a:t>
            </a:r>
            <a:endParaRPr lang="es-ES" sz="17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872012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ángulo 4"/>
          <p:cNvSpPr/>
          <p:nvPr/>
        </p:nvSpPr>
        <p:spPr>
          <a:xfrm>
            <a:off x="633046" y="770891"/>
            <a:ext cx="10621107" cy="4662815"/>
          </a:xfrm>
          <a:prstGeom prst="rect">
            <a:avLst/>
          </a:prstGeom>
        </p:spPr>
        <p:txBody>
          <a:bodyPr wrap="square">
            <a:spAutoFit/>
          </a:bodyPr>
          <a:lstStyle/>
          <a:p>
            <a:pPr marL="342900" lvl="0" indent="-342900" algn="just">
              <a:lnSpc>
                <a:spcPct val="150000"/>
              </a:lnSpc>
              <a:spcAft>
                <a:spcPts val="0"/>
              </a:spcAft>
              <a:buFont typeface="Wingdings" panose="05000000000000000000" pitchFamily="2" charset="2"/>
              <a:buChar char="Ø"/>
            </a:pPr>
            <a:r>
              <a:rPr lang="es-MX" dirty="0">
                <a:solidFill>
                  <a:srgbClr val="000000"/>
                </a:solidFill>
                <a:ea typeface="Calibri" panose="020F0502020204030204" pitchFamily="34" charset="0"/>
                <a:cs typeface="Arial" panose="020B0604020202020204" pitchFamily="34" charset="0"/>
              </a:rPr>
              <a:t>Cuáles son los pasos principales pasos en el proceso básico de su negocio?</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Considero que se llevan a cabo 6 procesos principales:  </a:t>
            </a:r>
            <a:r>
              <a:rPr lang="es-MX" i="1" u="sng" dirty="0">
                <a:solidFill>
                  <a:srgbClr val="000000"/>
                </a:solidFill>
                <a:ea typeface="Calibri" panose="020F0502020204030204" pitchFamily="34" charset="0"/>
                <a:cs typeface="Arial" panose="020B0604020202020204" pitchFamily="34" charset="0"/>
              </a:rPr>
              <a:t>Venta de productos, Registro de una Bitácora, Registro de nuestros proveedores, La Entrega de los pedidos o ventas realizadas ya sea durante el día o en fechas pasadas, La Recopilación de la información en nuestros archivos y La Administración constante de nuestro catálogo de los productos que ofrecemos.</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b="1" i="1" u="sng" dirty="0">
                <a:solidFill>
                  <a:srgbClr val="000000"/>
                </a:solidFill>
                <a:ea typeface="Calibri" panose="020F0502020204030204" pitchFamily="34" charset="0"/>
                <a:cs typeface="Arial" panose="020B0604020202020204" pitchFamily="34" charset="0"/>
              </a:rPr>
              <a:t>Venta de Productos:</a:t>
            </a:r>
            <a:r>
              <a:rPr lang="es-MX" dirty="0">
                <a:solidFill>
                  <a:srgbClr val="000000"/>
                </a:solidFill>
                <a:ea typeface="Calibri" panose="020F0502020204030204" pitchFamily="34" charset="0"/>
                <a:cs typeface="Arial" panose="020B0604020202020204" pitchFamily="34" charset="0"/>
              </a:rPr>
              <a:t> Cuando nosotros recibimos y despachamos a un cliente, de cualquier tipo, primero se le piden sus datos para registrarlo en una ficha, la nota de venta. Por tanto, este proceso sería el de</a:t>
            </a:r>
            <a:r>
              <a:rPr lang="es-MX" b="1" dirty="0">
                <a:solidFill>
                  <a:srgbClr val="000000"/>
                </a:solidFill>
                <a:ea typeface="Calibri" panose="020F0502020204030204" pitchFamily="34" charset="0"/>
                <a:cs typeface="Arial" panose="020B0604020202020204" pitchFamily="34" charset="0"/>
              </a:rPr>
              <a:t> Venta</a:t>
            </a:r>
            <a:r>
              <a:rPr lang="es-MX" dirty="0">
                <a:solidFill>
                  <a:srgbClr val="000000"/>
                </a:solidFill>
                <a:ea typeface="Calibri" panose="020F0502020204030204" pitchFamily="34" charset="0"/>
                <a:cs typeface="Arial" panose="020B0604020202020204" pitchFamily="34" charset="0"/>
              </a:rPr>
              <a:t>, pero ese proceso no queda solo ahí porque después de haber despachado al cliente esa información recabada en dicha ficha es ingresada en los registros escritos en una libreta la cual guarda la información de todas la ventas y abonos. Y además si se trata de un abono mediante su código de venta se </a:t>
            </a:r>
            <a:r>
              <a:rPr lang="es-MX" b="1" dirty="0">
                <a:solidFill>
                  <a:srgbClr val="000000"/>
                </a:solidFill>
                <a:ea typeface="Calibri" panose="020F0502020204030204" pitchFamily="34" charset="0"/>
                <a:cs typeface="Arial" panose="020B0604020202020204" pitchFamily="34" charset="0"/>
              </a:rPr>
              <a:t>Busca</a:t>
            </a:r>
            <a:r>
              <a:rPr lang="es-MX" dirty="0">
                <a:solidFill>
                  <a:srgbClr val="000000"/>
                </a:solidFill>
                <a:ea typeface="Calibri" panose="020F0502020204030204" pitchFamily="34" charset="0"/>
                <a:cs typeface="Arial" panose="020B0604020202020204" pitchFamily="34" charset="0"/>
              </a:rPr>
              <a:t> el apartado dentro dicha libreta su nombre y estado de cuenta por así decirlo. Para posteriormente</a:t>
            </a:r>
            <a:r>
              <a:rPr lang="es-MX" b="1" dirty="0">
                <a:solidFill>
                  <a:srgbClr val="000000"/>
                </a:solidFill>
                <a:ea typeface="Calibri" panose="020F0502020204030204" pitchFamily="34" charset="0"/>
                <a:cs typeface="Arial" panose="020B0604020202020204" pitchFamily="34" charset="0"/>
              </a:rPr>
              <a:t> modificar</a:t>
            </a:r>
            <a:r>
              <a:rPr lang="es-MX" dirty="0">
                <a:solidFill>
                  <a:srgbClr val="000000"/>
                </a:solidFill>
                <a:ea typeface="Calibri" panose="020F0502020204030204" pitchFamily="34" charset="0"/>
                <a:cs typeface="Arial" panose="020B0604020202020204" pitchFamily="34" charset="0"/>
              </a:rPr>
              <a:t> su estado o simplemente </a:t>
            </a:r>
            <a:r>
              <a:rPr lang="es-MX" b="1" dirty="0">
                <a:solidFill>
                  <a:srgbClr val="000000"/>
                </a:solidFill>
                <a:ea typeface="Calibri" panose="020F0502020204030204" pitchFamily="34" charset="0"/>
                <a:cs typeface="Arial" panose="020B0604020202020204" pitchFamily="34" charset="0"/>
              </a:rPr>
              <a:t>borrarlo</a:t>
            </a:r>
            <a:r>
              <a:rPr lang="es-MX" dirty="0">
                <a:solidFill>
                  <a:srgbClr val="000000"/>
                </a:solidFill>
                <a:ea typeface="Calibri" panose="020F0502020204030204" pitchFamily="34" charset="0"/>
                <a:cs typeface="Arial" panose="020B0604020202020204" pitchFamily="34" charset="0"/>
              </a:rPr>
              <a:t> del registro. Esto último refiere a la </a:t>
            </a:r>
            <a:r>
              <a:rPr lang="es-MX" b="1" i="1" u="sng" dirty="0">
                <a:solidFill>
                  <a:srgbClr val="000000"/>
                </a:solidFill>
                <a:ea typeface="Calibri" panose="020F0502020204030204" pitchFamily="34" charset="0"/>
                <a:cs typeface="Arial" panose="020B0604020202020204" pitchFamily="34" charset="0"/>
              </a:rPr>
              <a:t>recopilación de la información en nuestros archivos escritos.</a:t>
            </a:r>
            <a:endParaRPr lang="es-ES"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128224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ángulo 4"/>
          <p:cNvSpPr/>
          <p:nvPr/>
        </p:nvSpPr>
        <p:spPr>
          <a:xfrm>
            <a:off x="576776" y="770891"/>
            <a:ext cx="10508566" cy="5078313"/>
          </a:xfrm>
          <a:prstGeom prst="rect">
            <a:avLst/>
          </a:prstGeom>
        </p:spPr>
        <p:txBody>
          <a:bodyPr wrap="square">
            <a:spAutoFit/>
          </a:bodyPr>
          <a:lstStyle/>
          <a:p>
            <a:pPr marL="457200" algn="just">
              <a:lnSpc>
                <a:spcPct val="150000"/>
              </a:lnSpc>
              <a:spcAft>
                <a:spcPts val="0"/>
              </a:spcAft>
            </a:pPr>
            <a:r>
              <a:rPr lang="es-MX" b="1" i="1" u="sng" dirty="0">
                <a:solidFill>
                  <a:srgbClr val="000000"/>
                </a:solidFill>
                <a:ea typeface="Calibri" panose="020F0502020204030204" pitchFamily="34" charset="0"/>
                <a:cs typeface="Arial" panose="020B0604020202020204" pitchFamily="34" charset="0"/>
              </a:rPr>
              <a:t>Bitácora:</a:t>
            </a:r>
            <a:r>
              <a:rPr lang="es-MX" b="1" i="1" dirty="0">
                <a:solidFill>
                  <a:srgbClr val="000000"/>
                </a:solidFill>
                <a:ea typeface="Calibri" panose="020F0502020204030204" pitchFamily="34" charset="0"/>
                <a:cs typeface="Arial" panose="020B0604020202020204" pitchFamily="34" charset="0"/>
              </a:rPr>
              <a:t> </a:t>
            </a:r>
            <a:r>
              <a:rPr lang="es-MX" dirty="0">
                <a:solidFill>
                  <a:srgbClr val="000000"/>
                </a:solidFill>
                <a:ea typeface="Calibri" panose="020F0502020204030204" pitchFamily="34" charset="0"/>
                <a:cs typeface="Arial" panose="020B0604020202020204" pitchFamily="34" charset="0"/>
              </a:rPr>
              <a:t>Si un cliente llega y abona a su cuenta o compra algún producto, nosotros solicitamos que quien lo atienda o lleve a cabo alguna de estas acciones, después de ello, lleve un registro de la operación que realizo en otra libreta especificadamente para este proceso, de este modo el Dueño sabrá lo que se ha realizado y recabado durante el día. Este proceso se realiza por que cualquiera puede hacer una venta o recibir un abono.</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También recabamos </a:t>
            </a:r>
            <a:r>
              <a:rPr lang="es-MX" b="1" i="1" u="sng" dirty="0">
                <a:solidFill>
                  <a:srgbClr val="000000"/>
                </a:solidFill>
                <a:ea typeface="Calibri" panose="020F0502020204030204" pitchFamily="34" charset="0"/>
                <a:cs typeface="Arial" panose="020B0604020202020204" pitchFamily="34" charset="0"/>
              </a:rPr>
              <a:t>información de nuestros proveedores</a:t>
            </a:r>
            <a:r>
              <a:rPr lang="es-MX" dirty="0">
                <a:solidFill>
                  <a:srgbClr val="000000"/>
                </a:solidFill>
                <a:ea typeface="Calibri" panose="020F0502020204030204" pitchFamily="34" charset="0"/>
                <a:cs typeface="Arial" panose="020B0604020202020204" pitchFamily="34" charset="0"/>
              </a:rPr>
              <a:t> de igual forma en una libreta, y lo mismo hacemos con nuestros productos, formamos una especie de </a:t>
            </a:r>
            <a:r>
              <a:rPr lang="es-MX" b="1" i="1" u="sng" dirty="0">
                <a:solidFill>
                  <a:srgbClr val="000000"/>
                </a:solidFill>
                <a:ea typeface="Calibri" panose="020F0502020204030204" pitchFamily="34" charset="0"/>
                <a:cs typeface="Arial" panose="020B0604020202020204" pitchFamily="34" charset="0"/>
              </a:rPr>
              <a:t>catálogo con el nombre y modelos de nuestros productos</a:t>
            </a:r>
            <a:r>
              <a:rPr lang="es-MX" dirty="0">
                <a:solidFill>
                  <a:srgbClr val="000000"/>
                </a:solidFill>
                <a:ea typeface="Calibri" panose="020F0502020204030204" pitchFamily="34" charset="0"/>
                <a:cs typeface="Arial" panose="020B0604020202020204" pitchFamily="34" charset="0"/>
              </a:rPr>
              <a:t>. Donde agregamos, buscamos, eliminamos y modificamos a menudo.</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 </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Nuestros registros de </a:t>
            </a:r>
            <a:r>
              <a:rPr lang="es-MX" b="1" i="1" u="sng" dirty="0">
                <a:solidFill>
                  <a:srgbClr val="000000"/>
                </a:solidFill>
                <a:ea typeface="Calibri" panose="020F0502020204030204" pitchFamily="34" charset="0"/>
                <a:cs typeface="Arial" panose="020B0604020202020204" pitchFamily="34" charset="0"/>
              </a:rPr>
              <a:t>entregas de pedidos </a:t>
            </a:r>
            <a:r>
              <a:rPr lang="es-MX" dirty="0">
                <a:solidFill>
                  <a:srgbClr val="000000"/>
                </a:solidFill>
                <a:ea typeface="Calibri" panose="020F0502020204030204" pitchFamily="34" charset="0"/>
                <a:cs typeface="Arial" panose="020B0604020202020204" pitchFamily="34" charset="0"/>
              </a:rPr>
              <a:t>son un tanto desordenados porque casi siempre los anotamos en</a:t>
            </a:r>
            <a:r>
              <a:rPr lang="es-MX" dirty="0">
                <a:ea typeface="Calibri" panose="020F0502020204030204" pitchFamily="34" charset="0"/>
                <a:cs typeface="Times New Roman" panose="02020603050405020304" pitchFamily="18" charset="0"/>
              </a:rPr>
              <a:t> </a:t>
            </a:r>
            <a:r>
              <a:rPr lang="es-MX" dirty="0" err="1">
                <a:solidFill>
                  <a:srgbClr val="000000"/>
                </a:solidFill>
                <a:ea typeface="Calibri" panose="020F0502020204030204" pitchFamily="34" charset="0"/>
                <a:cs typeface="Arial" panose="020B0604020202020204" pitchFamily="34" charset="0"/>
              </a:rPr>
              <a:t>Posticks</a:t>
            </a:r>
            <a:r>
              <a:rPr lang="es-MX" dirty="0">
                <a:solidFill>
                  <a:srgbClr val="000000"/>
                </a:solidFill>
                <a:ea typeface="Calibri" panose="020F0502020204030204" pitchFamily="34" charset="0"/>
                <a:cs typeface="Arial" panose="020B0604020202020204" pitchFamily="34" charset="0"/>
              </a:rPr>
              <a:t> o cualquier papelito. Y sucede que algunos suelen perderse y recibimos muchos reclamos por las entregas a destiempo.</a:t>
            </a:r>
            <a:endParaRPr lang="es-ES" dirty="0">
              <a:ea typeface="Calibri" panose="020F0502020204030204" pitchFamily="34" charset="0"/>
              <a:cs typeface="Times New Roman" panose="02020603050405020304" pitchFamily="18" charset="0"/>
            </a:endParaRPr>
          </a:p>
          <a:p>
            <a:pPr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 </a:t>
            </a:r>
            <a:endParaRPr lang="es-ES"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50978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hidden="1">
            <a:extLst>
              <a:ext uri="{FF2B5EF4-FFF2-40B4-BE49-F238E27FC236}">
                <a16:creationId xmlns:a16="http://schemas.microsoft.com/office/drawing/2014/main" id="{ED2F5393-91A3-4102-A584-E902285C507A}"/>
              </a:ext>
            </a:extLst>
          </p:cNvPr>
          <p:cNvSpPr>
            <a:spLocks noGrp="1"/>
          </p:cNvSpPr>
          <p:nvPr>
            <p:ph type="title" idx="4294967295"/>
          </p:nvPr>
        </p:nvSpPr>
        <p:spPr>
          <a:xfrm>
            <a:off x="0" y="365125"/>
            <a:ext cx="10515600" cy="1325563"/>
          </a:xfrm>
        </p:spPr>
        <p:txBody>
          <a:bodyPr rtlCol="0"/>
          <a:lstStyle/>
          <a:p>
            <a:r>
              <a:rPr lang="es-ES" dirty="0"/>
              <a:t>Diapositiva de análisis de proyecto 4</a:t>
            </a:r>
          </a:p>
        </p:txBody>
      </p:sp>
      <p:cxnSp>
        <p:nvCxnSpPr>
          <p:cNvPr id="8" name="Conector recto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ítulo 1">
            <a:extLst>
              <a:ext uri="{FF2B5EF4-FFF2-40B4-BE49-F238E27FC236}">
                <a16:creationId xmlns:a16="http://schemas.microsoft.com/office/drawing/2014/main" id="{4E3F5479-058B-4FA8-92E9-18CAB8CDC5C5}"/>
              </a:ext>
            </a:extLst>
          </p:cNvPr>
          <p:cNvSpPr txBox="1">
            <a:spLocks/>
          </p:cNvSpPr>
          <p:nvPr/>
        </p:nvSpPr>
        <p:spPr>
          <a:xfrm>
            <a:off x="228600" y="190500"/>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s-ES" sz="4800" b="1" dirty="0">
                <a:solidFill>
                  <a:schemeClr val="tx1">
                    <a:lumMod val="75000"/>
                    <a:lumOff val="25000"/>
                  </a:schemeClr>
                </a:solidFill>
              </a:rPr>
              <a:t>Empresa</a:t>
            </a:r>
            <a:r>
              <a:rPr lang="es-ES" sz="2800" dirty="0">
                <a:solidFill>
                  <a:schemeClr val="tx1">
                    <a:lumMod val="75000"/>
                    <a:lumOff val="25000"/>
                  </a:schemeClr>
                </a:solidFill>
              </a:rPr>
              <a:t> </a:t>
            </a:r>
            <a:br>
              <a:rPr lang="es-ES" sz="2800" dirty="0">
                <a:solidFill>
                  <a:schemeClr val="tx1">
                    <a:lumMod val="75000"/>
                    <a:lumOff val="25000"/>
                  </a:schemeClr>
                </a:solidFill>
              </a:rPr>
            </a:br>
            <a:endParaRPr lang="es-ES" sz="2800" dirty="0">
              <a:solidFill>
                <a:schemeClr val="tx1">
                  <a:lumMod val="75000"/>
                  <a:lumOff val="25000"/>
                </a:schemeClr>
              </a:solidFill>
            </a:endParaRPr>
          </a:p>
        </p:txBody>
      </p:sp>
      <p:cxnSp>
        <p:nvCxnSpPr>
          <p:cNvPr id="14" name="Conector recto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2" name="Tabla 1"/>
          <p:cNvGraphicFramePr>
            <a:graphicFrameLocks noGrp="1"/>
          </p:cNvGraphicFramePr>
          <p:nvPr>
            <p:extLst/>
          </p:nvPr>
        </p:nvGraphicFramePr>
        <p:xfrm>
          <a:off x="2078179" y="831274"/>
          <a:ext cx="8680864" cy="5537962"/>
        </p:xfrm>
        <a:graphic>
          <a:graphicData uri="http://schemas.openxmlformats.org/drawingml/2006/table">
            <a:tbl>
              <a:tblPr firstRow="1" firstCol="1" bandRow="1">
                <a:tableStyleId>{5C22544A-7EE6-4342-B048-85BDC9FD1C3A}</a:tableStyleId>
              </a:tblPr>
              <a:tblGrid>
                <a:gridCol w="4340432">
                  <a:extLst>
                    <a:ext uri="{9D8B030D-6E8A-4147-A177-3AD203B41FA5}">
                      <a16:colId xmlns:a16="http://schemas.microsoft.com/office/drawing/2014/main" val="20000"/>
                    </a:ext>
                  </a:extLst>
                </a:gridCol>
                <a:gridCol w="4340432">
                  <a:extLst>
                    <a:ext uri="{9D8B030D-6E8A-4147-A177-3AD203B41FA5}">
                      <a16:colId xmlns:a16="http://schemas.microsoft.com/office/drawing/2014/main" val="20001"/>
                    </a:ext>
                  </a:extLst>
                </a:gridCol>
              </a:tblGrid>
              <a:tr h="449093">
                <a:tc>
                  <a:txBody>
                    <a:bodyPr/>
                    <a:lstStyle/>
                    <a:p>
                      <a:pPr>
                        <a:lnSpc>
                          <a:spcPct val="107000"/>
                        </a:lnSpc>
                        <a:spcAft>
                          <a:spcPts val="0"/>
                        </a:spcAft>
                      </a:pPr>
                      <a:r>
                        <a:rPr lang="es-MX" sz="1800" dirty="0">
                          <a:effectLst/>
                        </a:rPr>
                        <a:t>Nombre</a:t>
                      </a:r>
                      <a:endParaRPr lang="es-ES" sz="1800" dirty="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tc>
                  <a:txBody>
                    <a:bodyPr/>
                    <a:lstStyle/>
                    <a:p>
                      <a:pPr>
                        <a:lnSpc>
                          <a:spcPct val="107000"/>
                        </a:lnSpc>
                        <a:spcAft>
                          <a:spcPts val="0"/>
                        </a:spcAft>
                      </a:pPr>
                      <a:r>
                        <a:rPr lang="es-MX" sz="1800" dirty="0">
                          <a:effectLst/>
                        </a:rPr>
                        <a:t>Mueblería MONZA</a:t>
                      </a:r>
                      <a:endParaRPr lang="es-ES" sz="1800" dirty="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extLst>
                  <a:ext uri="{0D108BD9-81ED-4DB2-BD59-A6C34878D82A}">
                    <a16:rowId xmlns:a16="http://schemas.microsoft.com/office/drawing/2014/main" val="10000"/>
                  </a:ext>
                </a:extLst>
              </a:tr>
              <a:tr h="449093">
                <a:tc>
                  <a:txBody>
                    <a:bodyPr/>
                    <a:lstStyle/>
                    <a:p>
                      <a:pPr>
                        <a:lnSpc>
                          <a:spcPct val="107000"/>
                        </a:lnSpc>
                        <a:spcAft>
                          <a:spcPts val="0"/>
                        </a:spcAft>
                      </a:pPr>
                      <a:r>
                        <a:rPr lang="es-MX" sz="2000">
                          <a:effectLst/>
                        </a:rPr>
                        <a:t>Nombre del Dueño</a:t>
                      </a:r>
                      <a:endParaRPr lang="es-ES" sz="200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tc>
                  <a:txBody>
                    <a:bodyPr/>
                    <a:lstStyle/>
                    <a:p>
                      <a:pPr>
                        <a:lnSpc>
                          <a:spcPct val="107000"/>
                        </a:lnSpc>
                        <a:spcAft>
                          <a:spcPts val="0"/>
                        </a:spcAft>
                      </a:pPr>
                      <a:r>
                        <a:rPr lang="es-MX" sz="2000" dirty="0">
                          <a:effectLst/>
                        </a:rPr>
                        <a:t>Mtro. Adrián Isabel Monroy </a:t>
                      </a:r>
                      <a:r>
                        <a:rPr lang="es-MX" sz="2000" dirty="0" err="1">
                          <a:effectLst/>
                        </a:rPr>
                        <a:t>Huitrón</a:t>
                      </a:r>
                      <a:endParaRPr lang="es-ES" sz="2000" dirty="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extLst>
                  <a:ext uri="{0D108BD9-81ED-4DB2-BD59-A6C34878D82A}">
                    <a16:rowId xmlns:a16="http://schemas.microsoft.com/office/drawing/2014/main" val="10001"/>
                  </a:ext>
                </a:extLst>
              </a:tr>
              <a:tr h="449093">
                <a:tc>
                  <a:txBody>
                    <a:bodyPr/>
                    <a:lstStyle/>
                    <a:p>
                      <a:pPr>
                        <a:lnSpc>
                          <a:spcPct val="107000"/>
                        </a:lnSpc>
                        <a:spcAft>
                          <a:spcPts val="0"/>
                        </a:spcAft>
                      </a:pPr>
                      <a:r>
                        <a:rPr lang="es-MX" sz="2000" dirty="0">
                          <a:effectLst/>
                        </a:rPr>
                        <a:t>Nombre del Administrador</a:t>
                      </a:r>
                      <a:endParaRPr lang="es-ES" sz="2000" dirty="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tc>
                  <a:txBody>
                    <a:bodyPr/>
                    <a:lstStyle/>
                    <a:p>
                      <a:pPr>
                        <a:lnSpc>
                          <a:spcPct val="107000"/>
                        </a:lnSpc>
                        <a:spcAft>
                          <a:spcPts val="0"/>
                        </a:spcAft>
                      </a:pPr>
                      <a:r>
                        <a:rPr lang="es-MX" sz="2000" dirty="0">
                          <a:effectLst/>
                        </a:rPr>
                        <a:t>Jesús Adrián Monroy </a:t>
                      </a:r>
                      <a:r>
                        <a:rPr lang="es-MX" sz="2000" dirty="0" err="1">
                          <a:effectLst/>
                        </a:rPr>
                        <a:t>Huitrón</a:t>
                      </a:r>
                      <a:endParaRPr lang="es-ES" sz="2000" dirty="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extLst>
                  <a:ext uri="{0D108BD9-81ED-4DB2-BD59-A6C34878D82A}">
                    <a16:rowId xmlns:a16="http://schemas.microsoft.com/office/drawing/2014/main" val="10002"/>
                  </a:ext>
                </a:extLst>
              </a:tr>
              <a:tr h="1106565">
                <a:tc>
                  <a:txBody>
                    <a:bodyPr/>
                    <a:lstStyle/>
                    <a:p>
                      <a:pPr>
                        <a:lnSpc>
                          <a:spcPct val="107000"/>
                        </a:lnSpc>
                        <a:spcAft>
                          <a:spcPts val="0"/>
                        </a:spcAft>
                      </a:pPr>
                      <a:r>
                        <a:rPr lang="es-MX" sz="2000">
                          <a:effectLst/>
                        </a:rPr>
                        <a:t>Dirección principal</a:t>
                      </a:r>
                      <a:endParaRPr lang="es-ES" sz="200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tc>
                  <a:txBody>
                    <a:bodyPr/>
                    <a:lstStyle/>
                    <a:p>
                      <a:pPr>
                        <a:lnSpc>
                          <a:spcPct val="107000"/>
                        </a:lnSpc>
                        <a:spcAft>
                          <a:spcPts val="0"/>
                        </a:spcAft>
                      </a:pPr>
                      <a:r>
                        <a:rPr lang="es-MX" sz="2000" dirty="0">
                          <a:effectLst/>
                        </a:rPr>
                        <a:t>Calle Melchor Ocampo Sn, 50500 </a:t>
                      </a:r>
                      <a:r>
                        <a:rPr lang="es-MX" sz="2000" dirty="0" err="1">
                          <a:effectLst/>
                        </a:rPr>
                        <a:t>Timilpan</a:t>
                      </a:r>
                      <a:r>
                        <a:rPr lang="es-MX" sz="2000" dirty="0">
                          <a:effectLst/>
                        </a:rPr>
                        <a:t>, México, Centro de </a:t>
                      </a:r>
                      <a:r>
                        <a:rPr lang="es-MX" sz="2000" dirty="0" err="1">
                          <a:effectLst/>
                        </a:rPr>
                        <a:t>Timilpan</a:t>
                      </a:r>
                      <a:r>
                        <a:rPr lang="es-MX" sz="2000" dirty="0">
                          <a:effectLst/>
                        </a:rPr>
                        <a:t>, México. </a:t>
                      </a:r>
                      <a:endParaRPr lang="es-ES" sz="2000" dirty="0">
                        <a:effectLst/>
                      </a:endParaRPr>
                    </a:p>
                    <a:p>
                      <a:pPr>
                        <a:lnSpc>
                          <a:spcPct val="107000"/>
                        </a:lnSpc>
                        <a:spcAft>
                          <a:spcPts val="0"/>
                        </a:spcAft>
                      </a:pPr>
                      <a:r>
                        <a:rPr lang="es-MX" sz="1100" dirty="0">
                          <a:effectLst/>
                        </a:rPr>
                        <a:t> </a:t>
                      </a:r>
                      <a:endParaRPr lang="es-ES" sz="1100" dirty="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extLst>
                  <a:ext uri="{0D108BD9-81ED-4DB2-BD59-A6C34878D82A}">
                    <a16:rowId xmlns:a16="http://schemas.microsoft.com/office/drawing/2014/main" val="10003"/>
                  </a:ext>
                </a:extLst>
              </a:tr>
              <a:tr h="928235">
                <a:tc>
                  <a:txBody>
                    <a:bodyPr/>
                    <a:lstStyle/>
                    <a:p>
                      <a:pPr>
                        <a:lnSpc>
                          <a:spcPct val="107000"/>
                        </a:lnSpc>
                        <a:spcAft>
                          <a:spcPts val="0"/>
                        </a:spcAft>
                      </a:pPr>
                      <a:r>
                        <a:rPr lang="es-MX" sz="2000" dirty="0">
                          <a:effectLst/>
                        </a:rPr>
                        <a:t>Dirección secundaria </a:t>
                      </a:r>
                      <a:endParaRPr lang="es-ES" sz="2000" dirty="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tc>
                  <a:txBody>
                    <a:bodyPr/>
                    <a:lstStyle/>
                    <a:p>
                      <a:pPr>
                        <a:lnSpc>
                          <a:spcPct val="107000"/>
                        </a:lnSpc>
                        <a:spcAft>
                          <a:spcPts val="0"/>
                        </a:spcAft>
                      </a:pPr>
                      <a:r>
                        <a:rPr lang="es-MX" sz="2000" dirty="0">
                          <a:effectLst/>
                        </a:rPr>
                        <a:t>Calle Francisco I Madero, Santiago </a:t>
                      </a:r>
                      <a:r>
                        <a:rPr lang="es-MX" sz="2000" dirty="0" err="1">
                          <a:effectLst/>
                        </a:rPr>
                        <a:t>Acutzilapan</a:t>
                      </a:r>
                      <a:r>
                        <a:rPr lang="es-MX" sz="2000" dirty="0">
                          <a:effectLst/>
                        </a:rPr>
                        <a:t>, 50483 Santiago </a:t>
                      </a:r>
                      <a:r>
                        <a:rPr lang="es-MX" sz="2000" dirty="0" err="1">
                          <a:effectLst/>
                        </a:rPr>
                        <a:t>Acutzilapan</a:t>
                      </a:r>
                      <a:r>
                        <a:rPr lang="es-MX" sz="2000" dirty="0">
                          <a:effectLst/>
                        </a:rPr>
                        <a:t>, México.</a:t>
                      </a:r>
                      <a:endParaRPr lang="es-ES" sz="2000" dirty="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extLst>
                  <a:ext uri="{0D108BD9-81ED-4DB2-BD59-A6C34878D82A}">
                    <a16:rowId xmlns:a16="http://schemas.microsoft.com/office/drawing/2014/main" val="10004"/>
                  </a:ext>
                </a:extLst>
              </a:tr>
              <a:tr h="1866812">
                <a:tc>
                  <a:txBody>
                    <a:bodyPr/>
                    <a:lstStyle/>
                    <a:p>
                      <a:pPr>
                        <a:lnSpc>
                          <a:spcPct val="107000"/>
                        </a:lnSpc>
                        <a:spcAft>
                          <a:spcPts val="0"/>
                        </a:spcAft>
                      </a:pPr>
                      <a:r>
                        <a:rPr lang="es-MX" sz="2000" dirty="0">
                          <a:effectLst/>
                        </a:rPr>
                        <a:t>Ocupación</a:t>
                      </a:r>
                      <a:endParaRPr lang="es-ES" sz="2000" dirty="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tc>
                  <a:txBody>
                    <a:bodyPr/>
                    <a:lstStyle/>
                    <a:p>
                      <a:pPr algn="just">
                        <a:lnSpc>
                          <a:spcPct val="107000"/>
                        </a:lnSpc>
                        <a:spcAft>
                          <a:spcPts val="0"/>
                        </a:spcAft>
                      </a:pPr>
                      <a:r>
                        <a:rPr lang="es-MX" sz="1800" dirty="0">
                          <a:effectLst/>
                        </a:rPr>
                        <a:t>Es un negocio dedicado a la venta de muebles y artículos para el hogar. Mueblería Monza te ofrece la mejor selección de productos y servicios. Nuestro propósito es la satisfacción de nuestros clientes, somos profesionales en Muebles para el Hogar. </a:t>
                      </a:r>
                      <a:endParaRPr lang="es-ES" sz="1800" dirty="0">
                        <a:effectLst/>
                        <a:latin typeface="Arial" panose="020B0604020202020204" pitchFamily="34" charset="0"/>
                        <a:ea typeface="Calibri" panose="020F0502020204030204" pitchFamily="34" charset="0"/>
                        <a:cs typeface="Times New Roman" panose="02020603050405020304" pitchFamily="18" charset="0"/>
                      </a:endParaRPr>
                    </a:p>
                  </a:txBody>
                  <a:tcPr marL="61026" marR="61026" marT="0" marB="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84376812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6" name="Rectángulo 5"/>
          <p:cNvSpPr/>
          <p:nvPr/>
        </p:nvSpPr>
        <p:spPr>
          <a:xfrm>
            <a:off x="731520" y="635439"/>
            <a:ext cx="10438227" cy="5493812"/>
          </a:xfrm>
          <a:prstGeom prst="rect">
            <a:avLst/>
          </a:prstGeom>
        </p:spPr>
        <p:txBody>
          <a:bodyPr wrap="square">
            <a:spAutoFit/>
          </a:bodyPr>
          <a:lstStyle/>
          <a:p>
            <a:pPr marL="285750" lvl="0" indent="-285750" algn="just">
              <a:lnSpc>
                <a:spcPct val="150000"/>
              </a:lnSpc>
              <a:spcAft>
                <a:spcPts val="0"/>
              </a:spcAft>
              <a:buFont typeface="Wingdings" panose="05000000000000000000" pitchFamily="2" charset="2"/>
              <a:buChar char="Ø"/>
            </a:pPr>
            <a:r>
              <a:rPr lang="es-MX" dirty="0">
                <a:solidFill>
                  <a:srgbClr val="000000"/>
                </a:solidFill>
                <a:ea typeface="Calibri" panose="020F0502020204030204" pitchFamily="34" charset="0"/>
                <a:cs typeface="Arial" panose="020B0604020202020204" pitchFamily="34" charset="0"/>
              </a:rPr>
              <a:t>¿Cuáles son los procesos más complejos de llevar a cabo?</a:t>
            </a:r>
            <a:endParaRPr lang="es-ES" dirty="0">
              <a:ea typeface="Calibri" panose="020F0502020204030204" pitchFamily="34" charset="0"/>
              <a:cs typeface="Times New Roman" panose="02020603050405020304" pitchFamily="18" charset="0"/>
            </a:endParaRPr>
          </a:p>
          <a:p>
            <a:pPr marL="899160" algn="just">
              <a:lnSpc>
                <a:spcPct val="150000"/>
              </a:lnSpc>
              <a:spcAft>
                <a:spcPts val="0"/>
              </a:spcAft>
            </a:pPr>
            <a:r>
              <a:rPr lang="es-MX" i="1" u="sng" dirty="0">
                <a:solidFill>
                  <a:srgbClr val="000000"/>
                </a:solidFill>
                <a:ea typeface="Calibri" panose="020F0502020204030204" pitchFamily="34" charset="0"/>
                <a:cs typeface="Arial" panose="020B0604020202020204" pitchFamily="34" charset="0"/>
              </a:rPr>
              <a:t>La Recopilación de la información en nuestros archivos y La Administración constante de nuestro catálogo de los productos que ofrecemos.</a:t>
            </a:r>
            <a:endParaRPr lang="es-ES" dirty="0">
              <a:ea typeface="Calibri" panose="020F0502020204030204" pitchFamily="34" charset="0"/>
              <a:cs typeface="Times New Roman" panose="02020603050405020304" pitchFamily="18" charset="0"/>
            </a:endParaRPr>
          </a:p>
          <a:p>
            <a:pPr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 </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Wingdings" panose="05000000000000000000" pitchFamily="2" charset="2"/>
              <a:buChar char="Ø"/>
            </a:pPr>
            <a:r>
              <a:rPr lang="es-MX" dirty="0">
                <a:solidFill>
                  <a:srgbClr val="000000"/>
                </a:solidFill>
                <a:ea typeface="Calibri" panose="020F0502020204030204" pitchFamily="34" charset="0"/>
                <a:cs typeface="Arial" panose="020B0604020202020204" pitchFamily="34" charset="0"/>
              </a:rPr>
              <a:t>¿Consideras que se podría reducir el tiempo en llevar a cabo un proceso?</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mj-lt"/>
              <a:buAutoNum type="alphaLcParenR"/>
            </a:pPr>
            <a:r>
              <a:rPr lang="es-MX" dirty="0">
                <a:solidFill>
                  <a:srgbClr val="000000"/>
                </a:solidFill>
                <a:highlight>
                  <a:srgbClr val="FFFF00"/>
                </a:highlight>
                <a:ea typeface="Calibri" panose="020F0502020204030204" pitchFamily="34" charset="0"/>
                <a:cs typeface="Arial" panose="020B0604020202020204" pitchFamily="34" charset="0"/>
              </a:rPr>
              <a:t>Si</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mj-lt"/>
              <a:buAutoNum type="alphaLcParenR"/>
            </a:pPr>
            <a:r>
              <a:rPr lang="es-MX" dirty="0">
                <a:solidFill>
                  <a:srgbClr val="000000"/>
                </a:solidFill>
                <a:ea typeface="Calibri" panose="020F0502020204030204" pitchFamily="34" charset="0"/>
                <a:cs typeface="Arial" panose="020B0604020202020204" pitchFamily="34" charset="0"/>
              </a:rPr>
              <a:t>No</a:t>
            </a:r>
            <a:endParaRPr lang="es-ES" dirty="0">
              <a:ea typeface="Calibri" panose="020F0502020204030204" pitchFamily="34" charset="0"/>
              <a:cs typeface="Times New Roman" panose="02020603050405020304" pitchFamily="18" charset="0"/>
            </a:endParaRPr>
          </a:p>
          <a:p>
            <a:pPr marL="89916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¿Por qué?  Considero que algunos procesos, nos llevan demasiado tiempo y nos ponen en desventaja a la hora de tener varios clientes u otras cosas que hacer. Hay procesos que se prestan para ser más flexibles aplicándolos en un sistema de cómputo.</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Wingdings" panose="05000000000000000000" pitchFamily="2" charset="2"/>
              <a:buChar char="Ø"/>
            </a:pPr>
            <a:r>
              <a:rPr lang="es-MX" dirty="0">
                <a:solidFill>
                  <a:srgbClr val="000000"/>
                </a:solidFill>
                <a:ea typeface="Calibri" panose="020F0502020204030204" pitchFamily="34" charset="0"/>
                <a:cs typeface="Arial" panose="020B0604020202020204" pitchFamily="34" charset="0"/>
              </a:rPr>
              <a:t>¿En el negocio los procesos corresponden a una jerarquía de trabajadores en la mueblería?</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mj-lt"/>
              <a:buAutoNum type="alphaLcParenR"/>
            </a:pPr>
            <a:r>
              <a:rPr lang="es-MX" dirty="0">
                <a:solidFill>
                  <a:srgbClr val="000000"/>
                </a:solidFill>
                <a:highlight>
                  <a:srgbClr val="FFFF00"/>
                </a:highlight>
                <a:ea typeface="Calibri" panose="020F0502020204030204" pitchFamily="34" charset="0"/>
                <a:cs typeface="Arial" panose="020B0604020202020204" pitchFamily="34" charset="0"/>
              </a:rPr>
              <a:t>Si</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mj-lt"/>
              <a:buAutoNum type="alphaLcParenR"/>
            </a:pPr>
            <a:r>
              <a:rPr lang="es-MX" dirty="0">
                <a:solidFill>
                  <a:srgbClr val="000000"/>
                </a:solidFill>
                <a:ea typeface="Calibri" panose="020F0502020204030204" pitchFamily="34" charset="0"/>
                <a:cs typeface="Arial" panose="020B0604020202020204" pitchFamily="34" charset="0"/>
              </a:rPr>
              <a:t>No</a:t>
            </a:r>
            <a:endParaRPr lang="es-ES"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326496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ángulo 4"/>
          <p:cNvSpPr/>
          <p:nvPr/>
        </p:nvSpPr>
        <p:spPr>
          <a:xfrm>
            <a:off x="717451" y="770891"/>
            <a:ext cx="10536701" cy="5021952"/>
          </a:xfrm>
          <a:prstGeom prst="rect">
            <a:avLst/>
          </a:prstGeom>
        </p:spPr>
        <p:txBody>
          <a:bodyPr wrap="square">
            <a:spAutoFit/>
          </a:bodyPr>
          <a:lstStyle/>
          <a:p>
            <a:pPr marL="342900" lvl="0" indent="-342900" algn="just">
              <a:lnSpc>
                <a:spcPct val="150000"/>
              </a:lnSpc>
              <a:spcAft>
                <a:spcPts val="0"/>
              </a:spcAft>
              <a:buFont typeface="Wingdings" panose="05000000000000000000" pitchFamily="2" charset="2"/>
              <a:buChar char="Ø"/>
            </a:pPr>
            <a:r>
              <a:rPr lang="es-MX" dirty="0">
                <a:solidFill>
                  <a:srgbClr val="000000"/>
                </a:solidFill>
                <a:ea typeface="Calibri" panose="020F0502020204030204" pitchFamily="34" charset="0"/>
                <a:cs typeface="Arial" panose="020B0604020202020204" pitchFamily="34" charset="0"/>
              </a:rPr>
              <a:t>¿Qué procesos consideras que serían útiles de implementar dentro de un sistema de software?</a:t>
            </a:r>
            <a:endParaRPr lang="es-ES" dirty="0">
              <a:ea typeface="Calibri" panose="020F0502020204030204" pitchFamily="34" charset="0"/>
              <a:cs typeface="Times New Roman" panose="02020603050405020304" pitchFamily="18" charset="0"/>
            </a:endParaRPr>
          </a:p>
          <a:p>
            <a:pPr marL="464820">
              <a:lnSpc>
                <a:spcPct val="107000"/>
              </a:lnSpc>
              <a:spcAft>
                <a:spcPts val="800"/>
              </a:spcAft>
            </a:pPr>
            <a:r>
              <a:rPr lang="es-MX" dirty="0">
                <a:solidFill>
                  <a:srgbClr val="000000"/>
                </a:solidFill>
                <a:ea typeface="Calibri" panose="020F0502020204030204" pitchFamily="34" charset="0"/>
                <a:cs typeface="Arial" panose="020B0604020202020204" pitchFamily="34" charset="0"/>
              </a:rPr>
              <a:t> </a:t>
            </a:r>
            <a:endParaRPr lang="es-ES" dirty="0">
              <a:ea typeface="Calibri" panose="020F0502020204030204" pitchFamily="34" charset="0"/>
              <a:cs typeface="Times New Roman" panose="02020603050405020304" pitchFamily="18" charset="0"/>
            </a:endParaRPr>
          </a:p>
          <a:p>
            <a:pPr marL="342900" lvl="0" indent="-342900">
              <a:lnSpc>
                <a:spcPct val="106000"/>
              </a:lnSpc>
              <a:spcAft>
                <a:spcPts val="0"/>
              </a:spcAft>
              <a:buFont typeface="Wingdings" panose="05000000000000000000" pitchFamily="2" charset="2"/>
              <a:buChar char=""/>
            </a:pPr>
            <a:r>
              <a:rPr lang="es-MX" dirty="0">
                <a:solidFill>
                  <a:srgbClr val="000000"/>
                </a:solidFill>
                <a:ea typeface="Calibri" panose="020F0502020204030204" pitchFamily="34" charset="0"/>
                <a:cs typeface="Arial" panose="020B0604020202020204" pitchFamily="34" charset="0"/>
              </a:rPr>
              <a:t>Ventas Y Abonos</a:t>
            </a:r>
            <a:endParaRPr lang="es-ES" dirty="0">
              <a:ea typeface="Calibri" panose="020F0502020204030204" pitchFamily="34" charset="0"/>
              <a:cs typeface="Times New Roman" panose="02020603050405020304" pitchFamily="18" charset="0"/>
            </a:endParaRPr>
          </a:p>
          <a:p>
            <a:pPr marL="342900" lvl="0" indent="-342900">
              <a:lnSpc>
                <a:spcPct val="106000"/>
              </a:lnSpc>
              <a:spcAft>
                <a:spcPts val="0"/>
              </a:spcAft>
              <a:buFont typeface="Wingdings" panose="05000000000000000000" pitchFamily="2" charset="2"/>
              <a:buChar char=""/>
            </a:pPr>
            <a:r>
              <a:rPr lang="es-MX" dirty="0">
                <a:solidFill>
                  <a:srgbClr val="000000"/>
                </a:solidFill>
                <a:ea typeface="Calibri" panose="020F0502020204030204" pitchFamily="34" charset="0"/>
                <a:cs typeface="Arial" panose="020B0604020202020204" pitchFamily="34" charset="0"/>
              </a:rPr>
              <a:t>Bitácora</a:t>
            </a:r>
            <a:endParaRPr lang="es-ES" dirty="0">
              <a:ea typeface="Calibri" panose="020F0502020204030204" pitchFamily="34" charset="0"/>
              <a:cs typeface="Times New Roman" panose="02020603050405020304" pitchFamily="18" charset="0"/>
            </a:endParaRPr>
          </a:p>
          <a:p>
            <a:pPr marL="342900" lvl="0" indent="-342900">
              <a:lnSpc>
                <a:spcPct val="106000"/>
              </a:lnSpc>
              <a:spcAft>
                <a:spcPts val="0"/>
              </a:spcAft>
              <a:buFont typeface="Wingdings" panose="05000000000000000000" pitchFamily="2" charset="2"/>
              <a:buChar char=""/>
            </a:pPr>
            <a:r>
              <a:rPr lang="es-MX" dirty="0">
                <a:solidFill>
                  <a:srgbClr val="000000"/>
                </a:solidFill>
                <a:ea typeface="Calibri" panose="020F0502020204030204" pitchFamily="34" charset="0"/>
                <a:cs typeface="Arial" panose="020B0604020202020204" pitchFamily="34" charset="0"/>
              </a:rPr>
              <a:t>Catálogo de Productos</a:t>
            </a:r>
            <a:endParaRPr lang="es-ES" dirty="0">
              <a:ea typeface="Calibri" panose="020F0502020204030204" pitchFamily="34" charset="0"/>
              <a:cs typeface="Times New Roman" panose="02020603050405020304" pitchFamily="18" charset="0"/>
            </a:endParaRPr>
          </a:p>
          <a:p>
            <a:pPr marL="342900" lvl="0" indent="-342900">
              <a:lnSpc>
                <a:spcPct val="106000"/>
              </a:lnSpc>
              <a:spcAft>
                <a:spcPts val="0"/>
              </a:spcAft>
              <a:buFont typeface="Wingdings" panose="05000000000000000000" pitchFamily="2" charset="2"/>
              <a:buChar char=""/>
            </a:pPr>
            <a:r>
              <a:rPr lang="es-MX" dirty="0">
                <a:solidFill>
                  <a:srgbClr val="000000"/>
                </a:solidFill>
                <a:ea typeface="Calibri" panose="020F0502020204030204" pitchFamily="34" charset="0"/>
                <a:cs typeface="Arial" panose="020B0604020202020204" pitchFamily="34" charset="0"/>
              </a:rPr>
              <a:t>Proveedores </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Wingdings" panose="05000000000000000000" pitchFamily="2" charset="2"/>
              <a:buChar char=""/>
            </a:pPr>
            <a:r>
              <a:rPr lang="es-MX" dirty="0">
                <a:solidFill>
                  <a:srgbClr val="000000"/>
                </a:solidFill>
                <a:ea typeface="Calibri" panose="020F0502020204030204" pitchFamily="34" charset="0"/>
                <a:cs typeface="Arial" panose="020B0604020202020204" pitchFamily="34" charset="0"/>
              </a:rPr>
              <a:t>Entregas de Pedidos</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Wingdings" panose="05000000000000000000" pitchFamily="2" charset="2"/>
              <a:buChar char=""/>
            </a:pPr>
            <a:r>
              <a:rPr lang="es-MX" dirty="0">
                <a:solidFill>
                  <a:srgbClr val="000000"/>
                </a:solidFill>
                <a:ea typeface="Calibri" panose="020F0502020204030204" pitchFamily="34" charset="0"/>
                <a:cs typeface="Arial" panose="020B0604020202020204" pitchFamily="34" charset="0"/>
              </a:rPr>
              <a:t>Clientes (Donde visualizar y Manipular la información de los clientes)</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 </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Wingdings" panose="05000000000000000000" pitchFamily="2" charset="2"/>
              <a:buChar char="Ø"/>
            </a:pPr>
            <a:r>
              <a:rPr lang="es-MX" dirty="0">
                <a:solidFill>
                  <a:srgbClr val="000000"/>
                </a:solidFill>
                <a:ea typeface="Calibri" panose="020F0502020204030204" pitchFamily="34" charset="0"/>
                <a:cs typeface="Arial" panose="020B0604020202020204" pitchFamily="34" charset="0"/>
              </a:rPr>
              <a:t>De acuerdo con la pregunta anterior ¿Cuánto tiempo te lleva realizar esos procesos? (Especifica en cada proceso)</a:t>
            </a:r>
            <a:endParaRPr lang="es-ES" dirty="0">
              <a:ea typeface="Calibri" panose="020F0502020204030204" pitchFamily="34" charset="0"/>
              <a:cs typeface="Times New Roman" panose="02020603050405020304" pitchFamily="18" charset="0"/>
            </a:endParaRPr>
          </a:p>
          <a:p>
            <a:pPr marL="449580">
              <a:lnSpc>
                <a:spcPct val="107000"/>
              </a:lnSpc>
              <a:spcAft>
                <a:spcPts val="800"/>
              </a:spcAft>
            </a:pPr>
            <a:r>
              <a:rPr lang="es-MX" dirty="0">
                <a:solidFill>
                  <a:srgbClr val="000000"/>
                </a:solidFill>
                <a:ea typeface="Calibri" panose="020F0502020204030204" pitchFamily="34" charset="0"/>
                <a:cs typeface="Arial" panose="020B0604020202020204" pitchFamily="34" charset="0"/>
              </a:rPr>
              <a:t>Ventas Y Abonos:  Por cliente nos hacemos entre 5 y 10 minutos, si es que ellos NO conservan su nota en caso de los abonos nos lleva mucho más tiempo buscando en un cierto rango de todos los registros. </a:t>
            </a:r>
            <a:endParaRPr lang="es-ES" dirty="0">
              <a:ea typeface="Calibri" panose="020F0502020204030204" pitchFamily="34" charset="0"/>
              <a:cs typeface="Times New Roman" panose="02020603050405020304" pitchFamily="18" charset="0"/>
            </a:endParaRPr>
          </a:p>
          <a:p>
            <a:pPr marL="457200">
              <a:lnSpc>
                <a:spcPct val="107000"/>
              </a:lnSpc>
              <a:spcAft>
                <a:spcPts val="0"/>
              </a:spcAft>
            </a:pPr>
            <a:r>
              <a:rPr lang="es-MX" dirty="0">
                <a:solidFill>
                  <a:srgbClr val="000000"/>
                </a:solidFill>
                <a:ea typeface="Calibri" panose="020F0502020204030204" pitchFamily="34" charset="0"/>
                <a:cs typeface="Arial" panose="020B0604020202020204" pitchFamily="34" charset="0"/>
              </a:rPr>
              <a:t> </a:t>
            </a:r>
            <a:endParaRPr lang="es-ES" dirty="0">
              <a:ea typeface="Calibri" panose="020F0502020204030204" pitchFamily="34" charset="0"/>
              <a:cs typeface="Times New Roman" panose="02020603050405020304" pitchFamily="18" charset="0"/>
            </a:endParaRPr>
          </a:p>
          <a:p>
            <a:pPr marL="457200">
              <a:lnSpc>
                <a:spcPct val="107000"/>
              </a:lnSpc>
              <a:spcAft>
                <a:spcPts val="800"/>
              </a:spcAft>
            </a:pPr>
            <a:r>
              <a:rPr lang="es-MX" dirty="0">
                <a:solidFill>
                  <a:srgbClr val="000000"/>
                </a:solidFill>
                <a:ea typeface="Calibri" panose="020F0502020204030204" pitchFamily="34" charset="0"/>
                <a:cs typeface="Arial" panose="020B0604020202020204" pitchFamily="34" charset="0"/>
              </a:rPr>
              <a:t>Bitácora: Alrededor de 7 u 9 minutos.</a:t>
            </a:r>
            <a:endParaRPr lang="es-ES"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403711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ángulo 4"/>
          <p:cNvSpPr/>
          <p:nvPr/>
        </p:nvSpPr>
        <p:spPr>
          <a:xfrm>
            <a:off x="837028" y="770891"/>
            <a:ext cx="10536701" cy="4186274"/>
          </a:xfrm>
          <a:prstGeom prst="rect">
            <a:avLst/>
          </a:prstGeom>
        </p:spPr>
        <p:txBody>
          <a:bodyPr wrap="square">
            <a:spAutoFit/>
          </a:bodyPr>
          <a:lstStyle/>
          <a:p>
            <a:pPr marL="457200">
              <a:lnSpc>
                <a:spcPct val="107000"/>
              </a:lnSpc>
              <a:spcAft>
                <a:spcPts val="0"/>
              </a:spcAft>
            </a:pPr>
            <a:r>
              <a:rPr lang="es-MX" dirty="0">
                <a:solidFill>
                  <a:srgbClr val="000000"/>
                </a:solidFill>
                <a:ea typeface="Calibri" panose="020F0502020204030204" pitchFamily="34" charset="0"/>
                <a:cs typeface="Arial" panose="020B0604020202020204" pitchFamily="34" charset="0"/>
              </a:rPr>
              <a:t>Catálogo de Productos: La administración se hace cada semana y se lleva alrededor de 1 hora.</a:t>
            </a:r>
            <a:endParaRPr lang="es-ES" dirty="0">
              <a:ea typeface="Calibri" panose="020F0502020204030204" pitchFamily="34" charset="0"/>
              <a:cs typeface="Times New Roman" panose="02020603050405020304" pitchFamily="18" charset="0"/>
            </a:endParaRPr>
          </a:p>
          <a:p>
            <a:pPr marL="457200">
              <a:lnSpc>
                <a:spcPct val="107000"/>
              </a:lnSpc>
              <a:spcAft>
                <a:spcPts val="0"/>
              </a:spcAft>
            </a:pPr>
            <a:r>
              <a:rPr lang="es-MX" dirty="0">
                <a:solidFill>
                  <a:srgbClr val="000000"/>
                </a:solidFill>
                <a:ea typeface="Calibri" panose="020F0502020204030204" pitchFamily="34" charset="0"/>
                <a:cs typeface="Arial" panose="020B0604020202020204" pitchFamily="34" charset="0"/>
              </a:rPr>
              <a:t> </a:t>
            </a:r>
            <a:endParaRPr lang="es-ES" dirty="0">
              <a:ea typeface="Calibri" panose="020F0502020204030204" pitchFamily="34" charset="0"/>
              <a:cs typeface="Times New Roman" panose="02020603050405020304" pitchFamily="18" charset="0"/>
            </a:endParaRPr>
          </a:p>
          <a:p>
            <a:pPr marL="457200">
              <a:lnSpc>
                <a:spcPct val="107000"/>
              </a:lnSpc>
              <a:spcAft>
                <a:spcPts val="0"/>
              </a:spcAft>
            </a:pPr>
            <a:r>
              <a:rPr lang="es-MX" dirty="0">
                <a:solidFill>
                  <a:srgbClr val="000000"/>
                </a:solidFill>
                <a:ea typeface="Calibri" panose="020F0502020204030204" pitchFamily="34" charset="0"/>
                <a:cs typeface="Arial" panose="020B0604020202020204" pitchFamily="34" charset="0"/>
              </a:rPr>
              <a:t>Proveedores: Nos llevan 10 minutos actualizar la lista de nuestros proveedores o hasta días si es que no encontramos el tipo de proveedor.</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Entregas de Pedidos: Los pedidos nos lleva demasiado tiempo, y depende mucho la organización y se tenemos un desorden es aún peor. Urge una mejor gestión en este proceso.</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Clientes (Donde visualizar y Manipular la información de los clientes): Este registro nos lleva de 15 a 20 minutos por cliente.</a:t>
            </a:r>
            <a:endParaRPr lang="es-ES" dirty="0">
              <a:ea typeface="Calibri" panose="020F0502020204030204" pitchFamily="34" charset="0"/>
              <a:cs typeface="Times New Roman" panose="02020603050405020304" pitchFamily="18" charset="0"/>
            </a:endParaRPr>
          </a:p>
          <a:p>
            <a:pPr marL="285750" lvl="0" indent="-285750">
              <a:buFont typeface="Wingdings" panose="05000000000000000000" pitchFamily="2" charset="2"/>
              <a:buChar char="Ø"/>
            </a:pPr>
            <a:r>
              <a:rPr lang="es-MX"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s-MX" dirty="0">
                <a:solidFill>
                  <a:srgbClr val="000000"/>
                </a:solidFill>
                <a:ea typeface="Calibri" panose="020F0502020204030204" pitchFamily="34" charset="0"/>
                <a:cs typeface="Arial" panose="020B0604020202020204" pitchFamily="34" charset="0"/>
              </a:rPr>
              <a:t> </a:t>
            </a:r>
            <a:r>
              <a:rPr lang="es-MX" dirty="0"/>
              <a:t>¿Qué tipos de trabajadores hay en su negocio, según la jerarquía de rangos?</a:t>
            </a:r>
            <a:endParaRPr lang="es-ES" dirty="0"/>
          </a:p>
          <a:p>
            <a:pPr algn="just"/>
            <a:r>
              <a:rPr lang="es-MX" dirty="0"/>
              <a:t>      Muchos aquí trabajamos de la misma forma, pero considero que los rangos deberían estar divididos en El </a:t>
            </a:r>
            <a:r>
              <a:rPr lang="es-MX" b="1" dirty="0"/>
              <a:t>Jefe y Personal que se encarga de administrar y atender</a:t>
            </a:r>
            <a:endParaRPr lang="es-ES" dirty="0"/>
          </a:p>
          <a:p>
            <a:pPr marL="457200" algn="just">
              <a:lnSpc>
                <a:spcPct val="150000"/>
              </a:lnSpc>
              <a:spcAft>
                <a:spcPts val="0"/>
              </a:spcAft>
            </a:pPr>
            <a:endParaRPr lang="es-ES" dirty="0">
              <a:effectLst/>
              <a:latin typeface="Arial" panose="020B06040202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4355849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ángulo 4"/>
          <p:cNvSpPr/>
          <p:nvPr/>
        </p:nvSpPr>
        <p:spPr>
          <a:xfrm>
            <a:off x="633045" y="522898"/>
            <a:ext cx="10649243" cy="5423472"/>
          </a:xfrm>
          <a:prstGeom prst="rect">
            <a:avLst/>
          </a:prstGeom>
        </p:spPr>
        <p:txBody>
          <a:bodyPr wrap="square">
            <a:spAutoFit/>
          </a:bodyPr>
          <a:lstStyle/>
          <a:p>
            <a:pPr marL="342900" lvl="0" indent="-342900" algn="just">
              <a:lnSpc>
                <a:spcPct val="150000"/>
              </a:lnSpc>
              <a:spcAft>
                <a:spcPts val="0"/>
              </a:spcAft>
              <a:buFont typeface="Wingdings" panose="05000000000000000000" pitchFamily="2" charset="2"/>
              <a:buChar char="Ø"/>
            </a:pPr>
            <a:r>
              <a:rPr lang="es-MX" dirty="0">
                <a:solidFill>
                  <a:srgbClr val="000000"/>
                </a:solidFill>
                <a:ea typeface="Calibri" panose="020F0502020204030204" pitchFamily="34" charset="0"/>
                <a:cs typeface="Arial" panose="020B0604020202020204" pitchFamily="34" charset="0"/>
              </a:rPr>
              <a:t>¿Cuál es la diferencia de actividades entre cada trabajador?</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Como dije antes aquí todos desempeñamos funciones similares no existe una organización de tareas predefinidas, pero si existe una jerarquía de rangos, los cuales ya mencioné antes, considero que la única diferencia, entre estos rangos es:</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b="1" dirty="0">
                <a:solidFill>
                  <a:srgbClr val="000000"/>
                </a:solidFill>
                <a:ea typeface="Calibri" panose="020F0502020204030204" pitchFamily="34" charset="0"/>
                <a:cs typeface="Arial" panose="020B0604020202020204" pitchFamily="34" charset="0"/>
              </a:rPr>
              <a:t>Jefe: </a:t>
            </a:r>
            <a:r>
              <a:rPr lang="es-MX" dirty="0">
                <a:solidFill>
                  <a:srgbClr val="000000"/>
                </a:solidFill>
                <a:ea typeface="Calibri" panose="020F0502020204030204" pitchFamily="34" charset="0"/>
                <a:cs typeface="Arial" panose="020B0604020202020204" pitchFamily="34" charset="0"/>
              </a:rPr>
              <a:t>Hace los pedidos a nuestros proveedores, verifica la bitácora, y en algunas ocasiones administra los proveedores, catalogo, ventas, las entregas y pedidos</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b="1" dirty="0">
                <a:solidFill>
                  <a:srgbClr val="000000"/>
                </a:solidFill>
                <a:ea typeface="Calibri" panose="020F0502020204030204" pitchFamily="34" charset="0"/>
                <a:cs typeface="Arial" panose="020B0604020202020204" pitchFamily="34" charset="0"/>
              </a:rPr>
              <a:t>Trabajadores (Personal):</a:t>
            </a:r>
            <a:r>
              <a:rPr lang="es-MX" dirty="0">
                <a:solidFill>
                  <a:srgbClr val="000000"/>
                </a:solidFill>
                <a:ea typeface="Calibri" panose="020F0502020204030204" pitchFamily="34" charset="0"/>
                <a:cs typeface="Arial" panose="020B0604020202020204" pitchFamily="34" charset="0"/>
              </a:rPr>
              <a:t> Llena la bitácora, y administra los proveedores, catalogo, ventas y abonos, las entregas y pedidos</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 </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Wingdings" panose="05000000000000000000" pitchFamily="2" charset="2"/>
              <a:buChar char="Ø"/>
            </a:pPr>
            <a:r>
              <a:rPr lang="es-MX" dirty="0">
                <a:solidFill>
                  <a:srgbClr val="000000"/>
                </a:solidFill>
                <a:ea typeface="Calibri" panose="020F0502020204030204" pitchFamily="34" charset="0"/>
                <a:cs typeface="Arial" panose="020B0604020202020204" pitchFamily="34" charset="0"/>
              </a:rPr>
              <a:t>¿Qué tipo de clientes acuden a tu negocio?</a:t>
            </a:r>
            <a:endParaRPr lang="es-ES" dirty="0">
              <a:ea typeface="Calibri" panose="020F0502020204030204" pitchFamily="34" charset="0"/>
              <a:cs typeface="Times New Roman" panose="02020603050405020304" pitchFamily="18" charset="0"/>
            </a:endParaRPr>
          </a:p>
          <a:p>
            <a:pPr marL="457200" algn="just">
              <a:lnSpc>
                <a:spcPct val="107000"/>
              </a:lnSpc>
              <a:spcAft>
                <a:spcPts val="0"/>
              </a:spcAft>
            </a:pPr>
            <a:r>
              <a:rPr lang="es-MX" dirty="0">
                <a:solidFill>
                  <a:srgbClr val="000000"/>
                </a:solidFill>
                <a:ea typeface="Calibri" panose="020F0502020204030204" pitchFamily="34" charset="0"/>
                <a:cs typeface="Arial" panose="020B0604020202020204" pitchFamily="34" charset="0"/>
              </a:rPr>
              <a:t>Clientes de una única venta (aquellos que pagan de contado) y clientes frecuentes (aquellos que pagan en abonos).</a:t>
            </a:r>
            <a:endParaRPr lang="es-ES" dirty="0">
              <a:ea typeface="Calibri" panose="020F0502020204030204" pitchFamily="34" charset="0"/>
              <a:cs typeface="Times New Roman" panose="02020603050405020304" pitchFamily="18" charset="0"/>
            </a:endParaRPr>
          </a:p>
          <a:p>
            <a:pPr marL="457200" algn="just">
              <a:lnSpc>
                <a:spcPct val="107000"/>
              </a:lnSpc>
              <a:spcAft>
                <a:spcPts val="0"/>
              </a:spcAft>
            </a:pPr>
            <a:r>
              <a:rPr lang="es-MX" dirty="0">
                <a:solidFill>
                  <a:srgbClr val="000000"/>
                </a:solidFill>
                <a:ea typeface="Calibri" panose="020F0502020204030204" pitchFamily="34" charset="0"/>
                <a:cs typeface="Arial" panose="020B0604020202020204" pitchFamily="34" charset="0"/>
              </a:rPr>
              <a:t>Buro de crédito</a:t>
            </a:r>
            <a:endParaRPr lang="es-ES" dirty="0">
              <a:ea typeface="Calibri" panose="020F0502020204030204" pitchFamily="34" charset="0"/>
              <a:cs typeface="Times New Roman" panose="02020603050405020304" pitchFamily="18" charset="0"/>
            </a:endParaRPr>
          </a:p>
          <a:p>
            <a:pPr marL="457200" algn="just">
              <a:lnSpc>
                <a:spcPct val="107000"/>
              </a:lnSpc>
              <a:spcAft>
                <a:spcPts val="0"/>
              </a:spcAft>
            </a:pPr>
            <a:r>
              <a:rPr lang="es-MX" dirty="0">
                <a:solidFill>
                  <a:srgbClr val="000000"/>
                </a:solidFill>
                <a:ea typeface="Calibri" panose="020F0502020204030204" pitchFamily="34" charset="0"/>
                <a:cs typeface="Arial" panose="020B0604020202020204" pitchFamily="34" charset="0"/>
              </a:rPr>
              <a:t>Compras de contado </a:t>
            </a:r>
            <a:endParaRPr lang="es-ES"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1638848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ángulo 4"/>
          <p:cNvSpPr/>
          <p:nvPr/>
        </p:nvSpPr>
        <p:spPr>
          <a:xfrm>
            <a:off x="815926" y="770891"/>
            <a:ext cx="10564837" cy="4247317"/>
          </a:xfrm>
          <a:prstGeom prst="rect">
            <a:avLst/>
          </a:prstGeom>
        </p:spPr>
        <p:txBody>
          <a:bodyPr wrap="square">
            <a:spAutoFit/>
          </a:bodyPr>
          <a:lstStyle/>
          <a:p>
            <a:pPr marL="342900" lvl="0" indent="-342900" algn="just">
              <a:lnSpc>
                <a:spcPct val="150000"/>
              </a:lnSpc>
              <a:spcAft>
                <a:spcPts val="0"/>
              </a:spcAft>
              <a:buFont typeface="Wingdings" panose="05000000000000000000" pitchFamily="2" charset="2"/>
              <a:buChar char="Ø"/>
            </a:pPr>
            <a:r>
              <a:rPr lang="es-MX" dirty="0">
                <a:solidFill>
                  <a:srgbClr val="000000"/>
                </a:solidFill>
                <a:ea typeface="Calibri" panose="020F0502020204030204" pitchFamily="34" charset="0"/>
                <a:cs typeface="Arial" panose="020B0604020202020204" pitchFamily="34" charset="0"/>
              </a:rPr>
              <a:t>¿Tu negocio maneja facilidades de pago?</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mj-lt"/>
              <a:buAutoNum type="alphaLcParenR"/>
            </a:pPr>
            <a:r>
              <a:rPr lang="es-MX" dirty="0">
                <a:solidFill>
                  <a:srgbClr val="000000"/>
                </a:solidFill>
                <a:highlight>
                  <a:srgbClr val="FFFF00"/>
                </a:highlight>
                <a:ea typeface="Calibri" panose="020F0502020204030204" pitchFamily="34" charset="0"/>
                <a:cs typeface="Arial" panose="020B0604020202020204" pitchFamily="34" charset="0"/>
              </a:rPr>
              <a:t>Si</a:t>
            </a:r>
            <a:endParaRPr lang="es-ES" dirty="0">
              <a:ea typeface="Calibri" panose="020F0502020204030204" pitchFamily="34" charset="0"/>
              <a:cs typeface="Times New Roman" panose="02020603050405020304" pitchFamily="18" charset="0"/>
            </a:endParaRPr>
          </a:p>
          <a:p>
            <a:pPr marL="342900" lvl="0" indent="-342900" algn="just">
              <a:lnSpc>
                <a:spcPct val="150000"/>
              </a:lnSpc>
              <a:spcAft>
                <a:spcPts val="0"/>
              </a:spcAft>
              <a:buFont typeface="+mj-lt"/>
              <a:buAutoNum type="alphaLcParenR"/>
            </a:pPr>
            <a:r>
              <a:rPr lang="es-MX" dirty="0">
                <a:solidFill>
                  <a:srgbClr val="000000"/>
                </a:solidFill>
                <a:ea typeface="Calibri" panose="020F0502020204030204" pitchFamily="34" charset="0"/>
                <a:cs typeface="Arial" panose="020B0604020202020204" pitchFamily="34" charset="0"/>
              </a:rPr>
              <a:t>No</a:t>
            </a:r>
          </a:p>
          <a:p>
            <a:r>
              <a:rPr lang="es-MX" dirty="0"/>
              <a:t>Si la respuesta es afirmativa: ¿Cuáles? De contado y por abonos </a:t>
            </a:r>
            <a:endParaRPr lang="es-ES" dirty="0"/>
          </a:p>
          <a:p>
            <a:pPr lvl="0"/>
            <a:r>
              <a:rPr lang="es-MX" dirty="0"/>
              <a:t>¿Qué tipo de software le gustaría que se implementara en su negocio?</a:t>
            </a:r>
            <a:endParaRPr lang="es-ES" dirty="0"/>
          </a:p>
          <a:p>
            <a:pPr lvl="0"/>
            <a:r>
              <a:rPr lang="es-MX" dirty="0"/>
              <a:t>Altas, Bajas, Consultas</a:t>
            </a:r>
            <a:endParaRPr lang="es-ES" dirty="0"/>
          </a:p>
          <a:p>
            <a:pPr lvl="0"/>
            <a:r>
              <a:rPr lang="es-MX" dirty="0"/>
              <a:t>Administrativo</a:t>
            </a:r>
            <a:endParaRPr lang="es-ES" dirty="0"/>
          </a:p>
          <a:p>
            <a:pPr lvl="0"/>
            <a:r>
              <a:rPr lang="es-MX" dirty="0"/>
              <a:t>Ventas</a:t>
            </a:r>
            <a:endParaRPr lang="es-ES" dirty="0"/>
          </a:p>
          <a:p>
            <a:pPr lvl="0"/>
            <a:r>
              <a:rPr lang="es-MX" dirty="0"/>
              <a:t>Consultas</a:t>
            </a:r>
            <a:endParaRPr lang="es-ES" dirty="0"/>
          </a:p>
          <a:p>
            <a:r>
              <a:rPr lang="es-MX" dirty="0"/>
              <a:t> Otras:  Me gustaría que funcione como un sistema de Administración con las características de Altas, Bajas, Consultas.</a:t>
            </a:r>
          </a:p>
          <a:p>
            <a:endParaRPr lang="es-ES" dirty="0"/>
          </a:p>
          <a:p>
            <a:pPr marL="342900" lvl="0" indent="-342900" algn="just">
              <a:lnSpc>
                <a:spcPct val="150000"/>
              </a:lnSpc>
              <a:spcAft>
                <a:spcPts val="0"/>
              </a:spcAft>
              <a:buFont typeface="+mj-lt"/>
              <a:buAutoNum type="alphaLcParenR"/>
            </a:pPr>
            <a:endParaRPr lang="es-ES"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373247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ángulo 4"/>
          <p:cNvSpPr/>
          <p:nvPr/>
        </p:nvSpPr>
        <p:spPr>
          <a:xfrm>
            <a:off x="851096" y="995103"/>
            <a:ext cx="10508566" cy="4524315"/>
          </a:xfrm>
          <a:prstGeom prst="rect">
            <a:avLst/>
          </a:prstGeom>
        </p:spPr>
        <p:txBody>
          <a:bodyPr wrap="square">
            <a:spAutoFit/>
          </a:bodyPr>
          <a:lstStyle/>
          <a:p>
            <a:pPr marL="285750" lvl="0" indent="-285750">
              <a:buFont typeface="Wingdings" panose="05000000000000000000" pitchFamily="2" charset="2"/>
              <a:buChar char="Ø"/>
            </a:pPr>
            <a:r>
              <a:rPr lang="es-MX" dirty="0"/>
              <a:t> ¿Qué características considera necesarias en el software para su negocio?</a:t>
            </a:r>
          </a:p>
          <a:p>
            <a:pPr marL="285750" lvl="0" indent="-285750">
              <a:buFont typeface="Wingdings" panose="05000000000000000000" pitchFamily="2" charset="2"/>
              <a:buChar char="Ø"/>
            </a:pPr>
            <a:endParaRPr lang="es-ES" dirty="0"/>
          </a:p>
          <a:p>
            <a:r>
              <a:rPr lang="es-MX" dirty="0"/>
              <a:t>Domicilia, compras anteriores, notas pendientes.</a:t>
            </a:r>
            <a:endParaRPr lang="es-ES" dirty="0"/>
          </a:p>
          <a:p>
            <a:r>
              <a:rPr lang="es-MX" dirty="0"/>
              <a:t>Fácil de usar, que nos ahorre tiempo de a la hora de consultar y agregar información ya sea de nuestros clientes, nuestros productos, proveedores.</a:t>
            </a:r>
            <a:endParaRPr lang="es-ES" dirty="0"/>
          </a:p>
          <a:p>
            <a:r>
              <a:rPr lang="es-MX" dirty="0"/>
              <a:t>Que no sea tan llamativo pero que se acorde a los logos de nuestra empresa, que se adapte a nuestra economía y nuestros recursos con los que contamos. Que no tenga muchos apartados, pero si los principales, ya que considero que es estresante tener muchas opciones. Que tenga seguridad, la bitácora solo la puede ver el Jefe.</a:t>
            </a:r>
            <a:endParaRPr lang="es-ES" dirty="0"/>
          </a:p>
          <a:p>
            <a:r>
              <a:rPr lang="es-MX" dirty="0"/>
              <a:t>Debe contar con los dos colores empleados en nuestro logo, este mismo también debe estar implementado en el sistema.</a:t>
            </a:r>
          </a:p>
          <a:p>
            <a:endParaRPr lang="es-MX" dirty="0"/>
          </a:p>
          <a:p>
            <a:pPr marL="285750" lvl="0" indent="-285750">
              <a:buFont typeface="Wingdings" panose="05000000000000000000" pitchFamily="2" charset="2"/>
              <a:buChar char="Ø"/>
            </a:pPr>
            <a:r>
              <a:rPr lang="es-MX" dirty="0"/>
              <a:t>¿Qué tareas desea que pueda realizar el software?</a:t>
            </a:r>
          </a:p>
          <a:p>
            <a:pPr marL="285750" lvl="0" indent="-285750">
              <a:buFont typeface="Wingdings" panose="05000000000000000000" pitchFamily="2" charset="2"/>
              <a:buChar char="Ø"/>
            </a:pPr>
            <a:endParaRPr lang="es-ES" dirty="0"/>
          </a:p>
          <a:p>
            <a:r>
              <a:rPr lang="es-MX" b="1" dirty="0"/>
              <a:t>Agregar, Consultar, Eliminar y Buscar Información. Tablas de información: </a:t>
            </a:r>
            <a:r>
              <a:rPr lang="es-MX" dirty="0"/>
              <a:t>Visualizar la lista de clientes, la bitácora, nuestros proveedores y las entregas.</a:t>
            </a:r>
            <a:endParaRPr lang="es-ES" dirty="0"/>
          </a:p>
          <a:p>
            <a:endParaRPr lang="es-ES" dirty="0"/>
          </a:p>
        </p:txBody>
      </p:sp>
    </p:spTree>
    <p:extLst>
      <p:ext uri="{BB962C8B-B14F-4D97-AF65-F5344CB8AC3E}">
        <p14:creationId xmlns:p14="http://schemas.microsoft.com/office/powerpoint/2010/main" val="289160693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ángulo 4"/>
          <p:cNvSpPr/>
          <p:nvPr/>
        </p:nvSpPr>
        <p:spPr>
          <a:xfrm>
            <a:off x="822961" y="770891"/>
            <a:ext cx="10564836" cy="5909310"/>
          </a:xfrm>
          <a:prstGeom prst="rect">
            <a:avLst/>
          </a:prstGeom>
        </p:spPr>
        <p:txBody>
          <a:bodyPr wrap="square">
            <a:spAutoFit/>
          </a:bodyPr>
          <a:lstStyle/>
          <a:p>
            <a:pPr marL="342900" lvl="0" indent="-342900" algn="just">
              <a:lnSpc>
                <a:spcPct val="150000"/>
              </a:lnSpc>
              <a:spcAft>
                <a:spcPts val="0"/>
              </a:spcAft>
              <a:buFont typeface="Wingdings" panose="05000000000000000000" pitchFamily="2" charset="2"/>
              <a:buChar char="Ø"/>
            </a:pPr>
            <a:r>
              <a:rPr lang="es-MX" dirty="0">
                <a:solidFill>
                  <a:srgbClr val="000000"/>
                </a:solidFill>
                <a:ea typeface="Calibri" panose="020F0502020204030204" pitchFamily="34" charset="0"/>
                <a:cs typeface="Arial" panose="020B0604020202020204" pitchFamily="34" charset="0"/>
              </a:rPr>
              <a:t>¿Qué características debería tener la interfaz de usuario?</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Como dije antes no queremos que tenga tantos apartados solo los necesarios, por ejemplos los procesos principales son los que en concreto estén plasmados en el sistema, si es posible es pestañas, o botones. Pero es mejor en pestañas como las de Google, pues considero que no debemos saturar de tantos botones. Y como pantalla principal estaría bien una pantalla de bienvenida que nos muestre el logo de la empresa y a partir de ahí poder navegar en las demás funciones. </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Y como dije hacer uso de nuestros colores. Colores de acuerdo con el logo </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 </a:t>
            </a:r>
            <a:endParaRPr lang="es-ES" dirty="0">
              <a:ea typeface="Calibri" panose="020F0502020204030204" pitchFamily="34" charset="0"/>
              <a:cs typeface="Times New Roman" panose="02020603050405020304" pitchFamily="18" charset="0"/>
            </a:endParaRPr>
          </a:p>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Diferencia de colores para CLIENTES DEPDNDIENDO LA FECHA, lugar de residencia. </a:t>
            </a:r>
          </a:p>
          <a:p>
            <a:pPr marL="457200" algn="just">
              <a:lnSpc>
                <a:spcPct val="150000"/>
              </a:lnSpc>
              <a:spcAft>
                <a:spcPts val="0"/>
              </a:spcAft>
            </a:pPr>
            <a:endParaRPr lang="es-MX" dirty="0">
              <a:solidFill>
                <a:srgbClr val="000000"/>
              </a:solidFill>
              <a:ea typeface="Calibri" panose="020F0502020204030204" pitchFamily="34" charset="0"/>
              <a:cs typeface="Arial" panose="020B0604020202020204" pitchFamily="34" charset="0"/>
            </a:endParaRPr>
          </a:p>
          <a:p>
            <a:pPr marL="285750" lvl="0" indent="-285750">
              <a:buFont typeface="Wingdings" panose="05000000000000000000" pitchFamily="2" charset="2"/>
              <a:buChar char="Ø"/>
            </a:pPr>
            <a:r>
              <a:rPr lang="es-MX" dirty="0"/>
              <a:t>¿Considera importante la seguridad de información de tu negocio?</a:t>
            </a:r>
            <a:endParaRPr lang="es-ES" dirty="0"/>
          </a:p>
          <a:p>
            <a:pPr lvl="0"/>
            <a:r>
              <a:rPr lang="es-MX" dirty="0"/>
              <a:t>      Si</a:t>
            </a:r>
            <a:endParaRPr lang="es-ES" dirty="0"/>
          </a:p>
          <a:p>
            <a:r>
              <a:rPr lang="es-MX" dirty="0"/>
              <a:t>      </a:t>
            </a:r>
            <a:r>
              <a:rPr lang="es-MX" dirty="0">
                <a:solidFill>
                  <a:srgbClr val="000000"/>
                </a:solidFill>
                <a:highlight>
                  <a:srgbClr val="FFFF00"/>
                </a:highlight>
                <a:cs typeface="Arial" panose="020B0604020202020204" pitchFamily="34" charset="0"/>
              </a:rPr>
              <a:t>No</a:t>
            </a:r>
            <a:endParaRPr lang="es-ES" dirty="0">
              <a:ea typeface="Calibri" panose="020F0502020204030204" pitchFamily="34" charset="0"/>
              <a:cs typeface="Times New Roman" panose="02020603050405020304" pitchFamily="18" charset="0"/>
            </a:endParaRPr>
          </a:p>
          <a:p>
            <a:pPr lvl="0"/>
            <a:endParaRPr lang="es-ES" dirty="0"/>
          </a:p>
          <a:p>
            <a:pPr marL="457200" algn="just">
              <a:lnSpc>
                <a:spcPct val="150000"/>
              </a:lnSpc>
              <a:spcAft>
                <a:spcPts val="0"/>
              </a:spcAft>
            </a:pPr>
            <a:r>
              <a:rPr lang="es-ES" dirty="0">
                <a:effectLst/>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8068838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ángulo 4"/>
          <p:cNvSpPr/>
          <p:nvPr/>
        </p:nvSpPr>
        <p:spPr>
          <a:xfrm>
            <a:off x="829994" y="770891"/>
            <a:ext cx="10550770" cy="5165517"/>
          </a:xfrm>
          <a:prstGeom prst="rect">
            <a:avLst/>
          </a:prstGeom>
        </p:spPr>
        <p:txBody>
          <a:bodyPr wrap="square">
            <a:spAutoFit/>
          </a:bodyPr>
          <a:lstStyle/>
          <a:p>
            <a:pPr marL="457200" algn="just">
              <a:lnSpc>
                <a:spcPct val="150000"/>
              </a:lnSpc>
              <a:spcAft>
                <a:spcPts val="0"/>
              </a:spcAft>
            </a:pPr>
            <a:r>
              <a:rPr lang="es-MX" dirty="0">
                <a:solidFill>
                  <a:srgbClr val="000000"/>
                </a:solidFill>
                <a:ea typeface="Calibri" panose="020F0502020204030204" pitchFamily="34" charset="0"/>
                <a:cs typeface="Arial" panose="020B0604020202020204" pitchFamily="34" charset="0"/>
              </a:rPr>
              <a:t>¿Por qué?  Para mi negocio no tanto, pero si fuese bueno tener una funcionalidad que permita asegurar mi información por alguna falla o cualquier otra situación. Porque, por ejemplo, las notas perdidas nos generan perdidas monetarias y detalles como esos nos obligan a tener un seguridad</a:t>
            </a:r>
            <a:r>
              <a:rPr lang="es-MX" dirty="0">
                <a:solidFill>
                  <a:srgbClr val="000000"/>
                </a:solidFill>
                <a:latin typeface="Arial" panose="020B0604020202020204" pitchFamily="34" charset="0"/>
                <a:ea typeface="Calibri" panose="020F0502020204030204" pitchFamily="34" charset="0"/>
                <a:cs typeface="Arial" panose="020B0604020202020204" pitchFamily="34" charset="0"/>
              </a:rPr>
              <a:t>.</a:t>
            </a:r>
          </a:p>
          <a:p>
            <a:pPr marL="457200" algn="just">
              <a:lnSpc>
                <a:spcPct val="150000"/>
              </a:lnSpc>
              <a:spcAft>
                <a:spcPts val="0"/>
              </a:spcAft>
            </a:pPr>
            <a:endParaRPr lang="es-MX" dirty="0">
              <a:solidFill>
                <a:srgbClr val="000000"/>
              </a:solidFill>
              <a:latin typeface="Arial" panose="020B0604020202020204" pitchFamily="34" charset="0"/>
              <a:ea typeface="Calibri" panose="020F0502020204030204" pitchFamily="34" charset="0"/>
              <a:cs typeface="Arial" panose="020B0604020202020204" pitchFamily="34" charset="0"/>
            </a:endParaRPr>
          </a:p>
          <a:p>
            <a:pPr marL="285750" lvl="0" indent="-285750">
              <a:buFont typeface="Wingdings" panose="05000000000000000000" pitchFamily="2" charset="2"/>
              <a:buChar char="Ø"/>
            </a:pPr>
            <a:r>
              <a:rPr lang="es-MX" dirty="0"/>
              <a:t>¿Cuánto presupuesto destinaria para la elaboración de un software?</a:t>
            </a:r>
          </a:p>
          <a:p>
            <a:r>
              <a:rPr lang="es-MX" dirty="0"/>
              <a:t>He consultado en algunos otros lugares sobre un sistema similar, y lo más que estamos dispuestos a invertir es de 40 a 50 Mil pesos</a:t>
            </a:r>
            <a:endParaRPr lang="es-ES" dirty="0"/>
          </a:p>
          <a:p>
            <a:r>
              <a:rPr lang="es-MX" dirty="0"/>
              <a:t> </a:t>
            </a:r>
            <a:endParaRPr lang="es-ES" dirty="0"/>
          </a:p>
          <a:p>
            <a:pPr marL="285750" lvl="0" indent="-285750">
              <a:buFont typeface="Wingdings" panose="05000000000000000000" pitchFamily="2" charset="2"/>
              <a:buChar char="Ø"/>
            </a:pPr>
            <a:r>
              <a:rPr lang="es-MX" dirty="0"/>
              <a:t>¿Con que tipo Hardware cuenta?</a:t>
            </a:r>
          </a:p>
          <a:p>
            <a:r>
              <a:rPr lang="es-MX" dirty="0"/>
              <a:t>Contamos con computadoras, de Windows 7, 8, y 10. Tanto Ordenadores PC como Laptops, red a internet a </a:t>
            </a:r>
            <a:r>
              <a:rPr lang="es-MX" dirty="0" err="1"/>
              <a:t>router</a:t>
            </a:r>
            <a:r>
              <a:rPr lang="es-MX" dirty="0"/>
              <a:t> y demás. </a:t>
            </a:r>
          </a:p>
          <a:p>
            <a:endParaRPr lang="es-ES" dirty="0"/>
          </a:p>
          <a:p>
            <a:pPr marL="285750" lvl="0" indent="-285750">
              <a:buFont typeface="Wingdings" panose="05000000000000000000" pitchFamily="2" charset="2"/>
              <a:buChar char="Ø"/>
            </a:pPr>
            <a:r>
              <a:rPr lang="es-MX" dirty="0"/>
              <a:t>¿Cuánto dinero destinaria para nuevo hardware?</a:t>
            </a:r>
          </a:p>
          <a:p>
            <a:r>
              <a:rPr lang="es-MX" dirty="0"/>
              <a:t>No queremos generar gastos para nuevo Hardware, de hecho, esperamos que el sistema se adapte a lo que ya tenemos.  Adaptar el programa a futuro hardware.</a:t>
            </a:r>
            <a:endParaRPr lang="es-ES" dirty="0"/>
          </a:p>
          <a:p>
            <a:pPr marL="457200" algn="just">
              <a:lnSpc>
                <a:spcPct val="150000"/>
              </a:lnSpc>
              <a:spcAft>
                <a:spcPts val="0"/>
              </a:spcAft>
            </a:pPr>
            <a:endParaRPr lang="es-ES" dirty="0">
              <a:effectLst/>
              <a:latin typeface="Arial" panose="020B06040202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9514359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5" name="Picture 219449"/>
          <p:cNvPicPr/>
          <p:nvPr/>
        </p:nvPicPr>
        <p:blipFill>
          <a:blip r:embed="rId2"/>
          <a:stretch>
            <a:fillRect/>
          </a:stretch>
        </p:blipFill>
        <p:spPr>
          <a:xfrm>
            <a:off x="874372" y="770891"/>
            <a:ext cx="5231007" cy="3852838"/>
          </a:xfrm>
          <a:prstGeom prst="rect">
            <a:avLst/>
          </a:prstGeom>
        </p:spPr>
      </p:pic>
      <p:pic>
        <p:nvPicPr>
          <p:cNvPr id="6" name="Picture 219450"/>
          <p:cNvPicPr/>
          <p:nvPr/>
        </p:nvPicPr>
        <p:blipFill>
          <a:blip r:embed="rId3"/>
          <a:stretch>
            <a:fillRect/>
          </a:stretch>
        </p:blipFill>
        <p:spPr>
          <a:xfrm>
            <a:off x="6413279" y="2402059"/>
            <a:ext cx="4879975" cy="3657600"/>
          </a:xfrm>
          <a:prstGeom prst="rect">
            <a:avLst/>
          </a:prstGeom>
        </p:spPr>
      </p:pic>
    </p:spTree>
    <p:extLst>
      <p:ext uri="{BB962C8B-B14F-4D97-AF65-F5344CB8AC3E}">
        <p14:creationId xmlns:p14="http://schemas.microsoft.com/office/powerpoint/2010/main" val="6423731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962314" y="522898"/>
            <a:ext cx="4229686"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Evidencias (entrevista) </a:t>
            </a:r>
            <a:endParaRPr lang="es-ES" sz="2800" dirty="0"/>
          </a:p>
          <a:p>
            <a:pPr algn="ct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2343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5" name="Picture 219517"/>
          <p:cNvPicPr/>
          <p:nvPr/>
        </p:nvPicPr>
        <p:blipFill>
          <a:blip r:embed="rId2"/>
          <a:stretch>
            <a:fillRect/>
          </a:stretch>
        </p:blipFill>
        <p:spPr>
          <a:xfrm>
            <a:off x="987474" y="770891"/>
            <a:ext cx="4927600" cy="3698875"/>
          </a:xfrm>
          <a:prstGeom prst="rect">
            <a:avLst/>
          </a:prstGeom>
        </p:spPr>
      </p:pic>
      <p:pic>
        <p:nvPicPr>
          <p:cNvPr id="7" name="Picture 219609"/>
          <p:cNvPicPr/>
          <p:nvPr/>
        </p:nvPicPr>
        <p:blipFill>
          <a:blip r:embed="rId3"/>
          <a:stretch>
            <a:fillRect/>
          </a:stretch>
        </p:blipFill>
        <p:spPr>
          <a:xfrm>
            <a:off x="6105379" y="2620328"/>
            <a:ext cx="5187950" cy="3279775"/>
          </a:xfrm>
          <a:prstGeom prst="rect">
            <a:avLst/>
          </a:prstGeom>
        </p:spPr>
      </p:pic>
    </p:spTree>
    <p:extLst>
      <p:ext uri="{BB962C8B-B14F-4D97-AF65-F5344CB8AC3E}">
        <p14:creationId xmlns:p14="http://schemas.microsoft.com/office/powerpoint/2010/main" val="535865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315565"/>
            <a:ext cx="9144000" cy="2215991"/>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sz="7200" dirty="0">
                <a:effectLst>
                  <a:outerShdw blurRad="38100" dist="19050" dir="2700000" algn="tl">
                    <a:schemeClr val="dk1">
                      <a:alpha val="40000"/>
                    </a:schemeClr>
                  </a:outerShdw>
                </a:effectLst>
              </a:rPr>
              <a:t>Misión</a:t>
            </a:r>
            <a:endParaRPr lang="es-ES" sz="7200" dirty="0"/>
          </a:p>
          <a:p>
            <a:endParaRPr lang="es-ES" sz="7200" dirty="0">
              <a:solidFill>
                <a:srgbClr val="C00000"/>
              </a:solidFill>
            </a:endParaRPr>
          </a:p>
        </p:txBody>
      </p:sp>
    </p:spTree>
    <p:extLst>
      <p:ext uri="{BB962C8B-B14F-4D97-AF65-F5344CB8AC3E}">
        <p14:creationId xmlns:p14="http://schemas.microsoft.com/office/powerpoint/2010/main" val="3598172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869563"/>
            <a:ext cx="9144000" cy="1107996"/>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ES" sz="7200" dirty="0">
                <a:solidFill>
                  <a:schemeClr val="tx1"/>
                </a:solidFill>
              </a:rPr>
              <a:t>Conclusiones</a:t>
            </a:r>
          </a:p>
        </p:txBody>
      </p:sp>
    </p:spTree>
    <p:extLst>
      <p:ext uri="{BB962C8B-B14F-4D97-AF65-F5344CB8AC3E}">
        <p14:creationId xmlns:p14="http://schemas.microsoft.com/office/powerpoint/2010/main" val="96402481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315200" y="522898"/>
            <a:ext cx="4876800"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37979" y="274906"/>
            <a:ext cx="11734800" cy="10525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t>Conclusiones</a:t>
            </a:r>
            <a:endParaRPr lang="es-ES" sz="2800" dirty="0"/>
          </a:p>
          <a:p>
            <a:pPr algn="ctr" rtl="0"/>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895557"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7" name="Rectángulo 6"/>
          <p:cNvSpPr/>
          <p:nvPr/>
        </p:nvSpPr>
        <p:spPr>
          <a:xfrm>
            <a:off x="1153549" y="1327502"/>
            <a:ext cx="9903655" cy="3224985"/>
          </a:xfrm>
          <a:prstGeom prst="rect">
            <a:avLst/>
          </a:prstGeom>
        </p:spPr>
        <p:txBody>
          <a:bodyPr wrap="square">
            <a:spAutoFit/>
          </a:bodyPr>
          <a:lstStyle/>
          <a:p>
            <a:pPr marL="342900" indent="-342900" algn="just">
              <a:lnSpc>
                <a:spcPct val="107000"/>
              </a:lnSpc>
              <a:spcAft>
                <a:spcPts val="800"/>
              </a:spcAft>
              <a:buFont typeface="Wingdings" panose="05000000000000000000" pitchFamily="2" charset="2"/>
              <a:buChar char="v"/>
            </a:pPr>
            <a:r>
              <a:rPr lang="es-MX" sz="2400" dirty="0">
                <a:latin typeface="Arial" panose="020B0604020202020204" pitchFamily="34" charset="0"/>
                <a:ea typeface="Calibri" panose="020F0502020204030204" pitchFamily="34" charset="0"/>
                <a:cs typeface="Times New Roman" panose="02020603050405020304" pitchFamily="18" charset="0"/>
              </a:rPr>
              <a:t>Como conclusión hemos obtenido que el análisis para el desarrollo del sistema Monza,  ha sido muy provechoso para nosotros, ya que esta nos ayudó a conocer si la empresa dispone de los recursos tanto humanos, técnicos, y económicos, para la implementación de un nuevo sistema, que nos permita llevar a cabo los objetivos y metas propuestas, para de este modo conocer si el desarrollo de nuestro proyecto es factible para la empresa y si la inversión que va a hacer es buena para los intereses que persigue esta organización.</a:t>
            </a:r>
            <a:endParaRPr lang="es-ES" sz="2400" dirty="0">
              <a:effectLst/>
              <a:latin typeface="Arial" panose="020B06040202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0842997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371471" y="522898"/>
            <a:ext cx="4820529"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88974"/>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s-ES" sz="2800" b="1" dirty="0">
                <a:solidFill>
                  <a:schemeClr val="tx1">
                    <a:lumMod val="75000"/>
                    <a:lumOff val="25000"/>
                  </a:schemeClr>
                </a:solidFill>
              </a:rPr>
              <a:t>Conclusiones </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839286"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7" name="Rectángulo 6"/>
          <p:cNvSpPr/>
          <p:nvPr/>
        </p:nvSpPr>
        <p:spPr>
          <a:xfrm>
            <a:off x="1038664" y="1187695"/>
            <a:ext cx="10114671" cy="2677656"/>
          </a:xfrm>
          <a:prstGeom prst="rect">
            <a:avLst/>
          </a:prstGeom>
        </p:spPr>
        <p:txBody>
          <a:bodyPr wrap="square">
            <a:spAutoFit/>
          </a:bodyPr>
          <a:lstStyle/>
          <a:p>
            <a:pPr marL="342900" indent="-342900">
              <a:buFont typeface="Wingdings" panose="05000000000000000000" pitchFamily="2" charset="2"/>
              <a:buChar char="v"/>
            </a:pPr>
            <a:r>
              <a:rPr lang="es-MX" sz="2400" dirty="0">
                <a:latin typeface="Arial" panose="020B0604020202020204" pitchFamily="34" charset="0"/>
                <a:ea typeface="Calibri" panose="020F0502020204030204" pitchFamily="34" charset="0"/>
                <a:cs typeface="Times New Roman" panose="02020603050405020304" pitchFamily="18" charset="0"/>
              </a:rPr>
              <a:t>Se realizó un estudio para detectar todos los aspectos fundamentales de la situación de la empresa MONZA, la información reunida sirve como base para estrategias de diseños de lo que podría ser una mejora del sistema actual que implementa la empresa, del cual se tuvo como resultado la recomendación para los propietarios la implementación de un sistema de base de datos, para los registros de ventas, inventario, y consultas</a:t>
            </a:r>
            <a:endParaRPr lang="es-ES" sz="2400" dirty="0"/>
          </a:p>
        </p:txBody>
      </p:sp>
    </p:spTree>
    <p:extLst>
      <p:ext uri="{BB962C8B-B14F-4D97-AF65-F5344CB8AC3E}">
        <p14:creationId xmlns:p14="http://schemas.microsoft.com/office/powerpoint/2010/main" val="325349826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869563"/>
            <a:ext cx="9144000" cy="1107996"/>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ES" sz="7200" dirty="0">
                <a:solidFill>
                  <a:schemeClr val="tx1"/>
                </a:solidFill>
              </a:rPr>
              <a:t>Referencias</a:t>
            </a:r>
          </a:p>
        </p:txBody>
      </p:sp>
    </p:spTree>
    <p:extLst>
      <p:ext uri="{BB962C8B-B14F-4D97-AF65-F5344CB8AC3E}">
        <p14:creationId xmlns:p14="http://schemas.microsoft.com/office/powerpoint/2010/main" val="35086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Conector recto 1">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371471" y="522898"/>
            <a:ext cx="4820529"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3" name="Título 1">
            <a:extLst>
              <a:ext uri="{FF2B5EF4-FFF2-40B4-BE49-F238E27FC236}">
                <a16:creationId xmlns:a16="http://schemas.microsoft.com/office/drawing/2014/main" id="{4E3F5479-058B-4FA8-92E9-18CAB8CDC5C5}"/>
              </a:ext>
            </a:extLst>
          </p:cNvPr>
          <p:cNvSpPr txBox="1">
            <a:spLocks/>
          </p:cNvSpPr>
          <p:nvPr/>
        </p:nvSpPr>
        <p:spPr>
          <a:xfrm>
            <a:off x="228600" y="288974"/>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s-ES" sz="2800" b="1" dirty="0">
                <a:solidFill>
                  <a:schemeClr val="tx1">
                    <a:lumMod val="75000"/>
                    <a:lumOff val="25000"/>
                  </a:schemeClr>
                </a:solidFill>
              </a:rPr>
              <a:t>Referencias</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4" name="Conector recto 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839286"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ángulo 4"/>
          <p:cNvSpPr/>
          <p:nvPr/>
        </p:nvSpPr>
        <p:spPr>
          <a:xfrm>
            <a:off x="750277" y="953771"/>
            <a:ext cx="10691446" cy="5011115"/>
          </a:xfrm>
          <a:prstGeom prst="rect">
            <a:avLst/>
          </a:prstGeom>
        </p:spPr>
        <p:txBody>
          <a:bodyPr wrap="square">
            <a:spAutoFit/>
          </a:bodyPr>
          <a:lstStyle/>
          <a:p>
            <a:pPr marL="457200" marR="455295" indent="-457200">
              <a:lnSpc>
                <a:spcPct val="104000"/>
              </a:lnSpc>
              <a:spcAft>
                <a:spcPts val="880"/>
              </a:spcAft>
            </a:pPr>
            <a:r>
              <a:rPr lang="es-ES" dirty="0">
                <a:solidFill>
                  <a:srgbClr val="000000"/>
                </a:solidFill>
                <a:ea typeface="Arial" panose="020B0604020202020204" pitchFamily="34" charset="0"/>
              </a:rPr>
              <a:t>Allende, I. (2007). </a:t>
            </a:r>
            <a:r>
              <a:rPr lang="es-ES" i="1" dirty="0">
                <a:solidFill>
                  <a:srgbClr val="000000"/>
                </a:solidFill>
                <a:ea typeface="Arial" panose="020B0604020202020204" pitchFamily="34" charset="0"/>
              </a:rPr>
              <a:t>ALEGSA</a:t>
            </a:r>
            <a:r>
              <a:rPr lang="es-ES" dirty="0">
                <a:solidFill>
                  <a:srgbClr val="000000"/>
                </a:solidFill>
                <a:ea typeface="Arial" panose="020B0604020202020204" pitchFamily="34" charset="0"/>
              </a:rPr>
              <a:t>. Obtenido de http://www.alegsa.com.ar/Dic/nombre_de_usuario.php </a:t>
            </a:r>
            <a:endParaRPr lang="es-ES" dirty="0">
              <a:solidFill>
                <a:srgbClr val="000000"/>
              </a:solidFill>
              <a:ea typeface="Calibri" panose="020F0502020204030204" pitchFamily="34" charset="0"/>
            </a:endParaRPr>
          </a:p>
          <a:p>
            <a:pPr marL="457200" indent="-457200">
              <a:lnSpc>
                <a:spcPct val="104000"/>
              </a:lnSpc>
              <a:spcAft>
                <a:spcPts val="890"/>
              </a:spcAft>
            </a:pPr>
            <a:r>
              <a:rPr lang="es-ES" dirty="0">
                <a:solidFill>
                  <a:srgbClr val="000000"/>
                </a:solidFill>
                <a:ea typeface="Arial" panose="020B0604020202020204" pitchFamily="34" charset="0"/>
              </a:rPr>
              <a:t>Cercas, J. (2000). </a:t>
            </a:r>
            <a:r>
              <a:rPr lang="es-ES" i="1" dirty="0">
                <a:solidFill>
                  <a:srgbClr val="000000"/>
                </a:solidFill>
                <a:ea typeface="Arial" panose="020B0604020202020204" pitchFamily="34" charset="0"/>
              </a:rPr>
              <a:t>Variables java</a:t>
            </a:r>
            <a:r>
              <a:rPr lang="es-ES" dirty="0">
                <a:solidFill>
                  <a:srgbClr val="000000"/>
                </a:solidFill>
                <a:ea typeface="Arial" panose="020B0604020202020204" pitchFamily="34" charset="0"/>
              </a:rPr>
              <a:t>. Obtenido de https://users.dcc.uchile.cl/~lmateu/Java/Apuntes/tiposprim.htm </a:t>
            </a:r>
            <a:endParaRPr lang="es-ES" dirty="0">
              <a:solidFill>
                <a:srgbClr val="000000"/>
              </a:solidFill>
              <a:ea typeface="Calibri" panose="020F0502020204030204" pitchFamily="34" charset="0"/>
            </a:endParaRPr>
          </a:p>
          <a:p>
            <a:pPr marL="457200" indent="-457200">
              <a:lnSpc>
                <a:spcPct val="103000"/>
              </a:lnSpc>
              <a:spcAft>
                <a:spcPts val="890"/>
              </a:spcAft>
            </a:pPr>
            <a:r>
              <a:rPr lang="es-ES" dirty="0" err="1">
                <a:solidFill>
                  <a:srgbClr val="000000"/>
                </a:solidFill>
                <a:ea typeface="Arial" panose="020B0604020202020204" pitchFamily="34" charset="0"/>
              </a:rPr>
              <a:t>Cerdá</a:t>
            </a:r>
            <a:r>
              <a:rPr lang="es-ES" dirty="0">
                <a:solidFill>
                  <a:srgbClr val="000000"/>
                </a:solidFill>
                <a:ea typeface="Arial" panose="020B0604020202020204" pitchFamily="34" charset="0"/>
              </a:rPr>
              <a:t>, A. G. (2005). </a:t>
            </a:r>
            <a:r>
              <a:rPr lang="es-ES" i="1" dirty="0" err="1">
                <a:solidFill>
                  <a:srgbClr val="000000"/>
                </a:solidFill>
                <a:ea typeface="Arial" panose="020B0604020202020204" pitchFamily="34" charset="0"/>
              </a:rPr>
              <a:t>PuetCYb</a:t>
            </a:r>
            <a:r>
              <a:rPr lang="es-ES" dirty="0">
                <a:solidFill>
                  <a:srgbClr val="000000"/>
                </a:solidFill>
                <a:ea typeface="Arial" panose="020B0604020202020204" pitchFamily="34" charset="0"/>
              </a:rPr>
              <a:t>. Obtenido de https://jackmoreno.com/2014/03/11/100paginas-web-oficiales-de-escritores/ </a:t>
            </a:r>
            <a:endParaRPr lang="es-ES" dirty="0">
              <a:solidFill>
                <a:srgbClr val="000000"/>
              </a:solidFill>
              <a:ea typeface="Calibri" panose="020F0502020204030204" pitchFamily="34" charset="0"/>
            </a:endParaRPr>
          </a:p>
          <a:p>
            <a:pPr marL="457200" indent="-457200">
              <a:lnSpc>
                <a:spcPct val="103000"/>
              </a:lnSpc>
              <a:spcAft>
                <a:spcPts val="890"/>
              </a:spcAft>
            </a:pPr>
            <a:r>
              <a:rPr lang="es-ES" dirty="0">
                <a:solidFill>
                  <a:srgbClr val="000000"/>
                </a:solidFill>
                <a:ea typeface="Arial" panose="020B0604020202020204" pitchFamily="34" charset="0"/>
              </a:rPr>
              <a:t>Chacón, I. (2010). </a:t>
            </a:r>
            <a:r>
              <a:rPr lang="es-ES" i="1" dirty="0" err="1">
                <a:solidFill>
                  <a:srgbClr val="000000"/>
                </a:solidFill>
                <a:ea typeface="Arial" panose="020B0604020202020204" pitchFamily="34" charset="0"/>
              </a:rPr>
              <a:t>Class</a:t>
            </a:r>
            <a:r>
              <a:rPr lang="es-ES" i="1" dirty="0">
                <a:solidFill>
                  <a:srgbClr val="000000"/>
                </a:solidFill>
                <a:ea typeface="Arial" panose="020B0604020202020204" pitchFamily="34" charset="0"/>
              </a:rPr>
              <a:t> </a:t>
            </a:r>
            <a:r>
              <a:rPr lang="es-ES" i="1" dirty="0" err="1">
                <a:solidFill>
                  <a:srgbClr val="000000"/>
                </a:solidFill>
                <a:ea typeface="Arial" panose="020B0604020202020204" pitchFamily="34" charset="0"/>
              </a:rPr>
              <a:t>JButton</a:t>
            </a:r>
            <a:r>
              <a:rPr lang="es-ES" dirty="0">
                <a:solidFill>
                  <a:srgbClr val="000000"/>
                </a:solidFill>
                <a:ea typeface="Arial" panose="020B0604020202020204" pitchFamily="34" charset="0"/>
              </a:rPr>
              <a:t>. Obtenido de https://docs.oracle.com/javase/7/docs/api/javax/swing/JButton.html </a:t>
            </a:r>
            <a:endParaRPr lang="es-ES" dirty="0">
              <a:solidFill>
                <a:srgbClr val="000000"/>
              </a:solidFill>
              <a:ea typeface="Calibri" panose="020F0502020204030204" pitchFamily="34" charset="0"/>
            </a:endParaRPr>
          </a:p>
          <a:p>
            <a:pPr marL="457200" indent="-457200">
              <a:lnSpc>
                <a:spcPct val="104000"/>
              </a:lnSpc>
              <a:spcAft>
                <a:spcPts val="890"/>
              </a:spcAft>
            </a:pPr>
            <a:r>
              <a:rPr lang="es-ES" dirty="0" err="1">
                <a:solidFill>
                  <a:srgbClr val="000000"/>
                </a:solidFill>
                <a:ea typeface="Arial" panose="020B0604020202020204" pitchFamily="34" charset="0"/>
              </a:rPr>
              <a:t>Clancy</a:t>
            </a:r>
            <a:r>
              <a:rPr lang="es-ES" dirty="0">
                <a:solidFill>
                  <a:srgbClr val="000000"/>
                </a:solidFill>
                <a:ea typeface="Arial" panose="020B0604020202020204" pitchFamily="34" charset="0"/>
              </a:rPr>
              <a:t>, T. (2004). </a:t>
            </a:r>
            <a:r>
              <a:rPr lang="es-ES" i="1" dirty="0" err="1">
                <a:solidFill>
                  <a:srgbClr val="000000"/>
                </a:solidFill>
                <a:ea typeface="Arial" panose="020B0604020202020204" pitchFamily="34" charset="0"/>
              </a:rPr>
              <a:t>Programacion</a:t>
            </a:r>
            <a:r>
              <a:rPr lang="es-ES" i="1" dirty="0">
                <a:solidFill>
                  <a:srgbClr val="000000"/>
                </a:solidFill>
                <a:ea typeface="Arial" panose="020B0604020202020204" pitchFamily="34" charset="0"/>
              </a:rPr>
              <a:t> avanzada</a:t>
            </a:r>
            <a:r>
              <a:rPr lang="es-ES" dirty="0">
                <a:solidFill>
                  <a:srgbClr val="000000"/>
                </a:solidFill>
                <a:ea typeface="Arial" panose="020B0604020202020204" pitchFamily="34" charset="0"/>
              </a:rPr>
              <a:t>. Obtenido de http://www3.uji.es/~belfern/Docencia/Presentaciones/ProgramacionAvanzada/Tem a3/swing.html </a:t>
            </a:r>
            <a:endParaRPr lang="es-ES" dirty="0">
              <a:solidFill>
                <a:srgbClr val="000000"/>
              </a:solidFill>
              <a:ea typeface="Calibri" panose="020F0502020204030204" pitchFamily="34" charset="0"/>
            </a:endParaRPr>
          </a:p>
          <a:p>
            <a:pPr marL="457200" marR="557530" indent="-457200">
              <a:lnSpc>
                <a:spcPct val="104000"/>
              </a:lnSpc>
              <a:spcAft>
                <a:spcPts val="865"/>
              </a:spcAft>
            </a:pPr>
            <a:r>
              <a:rPr lang="es-ES" dirty="0">
                <a:solidFill>
                  <a:srgbClr val="000000"/>
                </a:solidFill>
                <a:ea typeface="Arial" panose="020B0604020202020204" pitchFamily="34" charset="0"/>
              </a:rPr>
              <a:t>Coelho, P. (2016). </a:t>
            </a:r>
            <a:r>
              <a:rPr lang="es-ES" i="1" dirty="0">
                <a:solidFill>
                  <a:srgbClr val="000000"/>
                </a:solidFill>
                <a:ea typeface="Arial" panose="020B0604020202020204" pitchFamily="34" charset="0"/>
              </a:rPr>
              <a:t>I </a:t>
            </a:r>
            <a:r>
              <a:rPr lang="es-ES" i="1" dirty="0" err="1">
                <a:solidFill>
                  <a:srgbClr val="000000"/>
                </a:solidFill>
                <a:ea typeface="Arial" panose="020B0604020202020204" pitchFamily="34" charset="0"/>
              </a:rPr>
              <a:t>nformatica</a:t>
            </a:r>
            <a:r>
              <a:rPr lang="es-ES" i="1" dirty="0">
                <a:solidFill>
                  <a:srgbClr val="000000"/>
                </a:solidFill>
                <a:ea typeface="Arial" panose="020B0604020202020204" pitchFamily="34" charset="0"/>
              </a:rPr>
              <a:t> Estructural</a:t>
            </a:r>
            <a:r>
              <a:rPr lang="es-ES" dirty="0">
                <a:solidFill>
                  <a:srgbClr val="000000"/>
                </a:solidFill>
                <a:ea typeface="Arial" panose="020B0604020202020204" pitchFamily="34" charset="0"/>
              </a:rPr>
              <a:t>. Obtenido de https://www.significados.com/sistema/ </a:t>
            </a:r>
            <a:endParaRPr lang="es-ES" dirty="0">
              <a:solidFill>
                <a:srgbClr val="000000"/>
              </a:solidFill>
              <a:ea typeface="Calibri" panose="020F0502020204030204" pitchFamily="34" charset="0"/>
            </a:endParaRPr>
          </a:p>
          <a:p>
            <a:pPr>
              <a:lnSpc>
                <a:spcPct val="115000"/>
              </a:lnSpc>
              <a:spcAft>
                <a:spcPts val="880"/>
              </a:spcAft>
            </a:pPr>
            <a:r>
              <a:rPr lang="es-ES" dirty="0">
                <a:solidFill>
                  <a:srgbClr val="000000"/>
                </a:solidFill>
                <a:ea typeface="Arial" panose="020B0604020202020204" pitchFamily="34" charset="0"/>
              </a:rPr>
              <a:t>Dueñas, M. (2018). </a:t>
            </a:r>
            <a:r>
              <a:rPr lang="es-ES" i="1" dirty="0">
                <a:solidFill>
                  <a:srgbClr val="000000"/>
                </a:solidFill>
                <a:ea typeface="Arial" panose="020B0604020202020204" pitchFamily="34" charset="0"/>
              </a:rPr>
              <a:t>Computing</a:t>
            </a:r>
            <a:r>
              <a:rPr lang="es-ES" dirty="0">
                <a:solidFill>
                  <a:srgbClr val="000000"/>
                </a:solidFill>
                <a:ea typeface="Arial" panose="020B0604020202020204" pitchFamily="34" charset="0"/>
              </a:rPr>
              <a:t>. Obtenido de https://debitoor.es/glosario/cliente </a:t>
            </a:r>
            <a:endParaRPr lang="es-ES" dirty="0">
              <a:solidFill>
                <a:srgbClr val="000000"/>
              </a:solidFill>
              <a:ea typeface="Calibri" panose="020F0502020204030204" pitchFamily="34" charset="0"/>
            </a:endParaRPr>
          </a:p>
          <a:p>
            <a:pPr marL="457200" indent="-457200">
              <a:lnSpc>
                <a:spcPct val="104000"/>
              </a:lnSpc>
              <a:spcAft>
                <a:spcPts val="890"/>
              </a:spcAft>
            </a:pPr>
            <a:r>
              <a:rPr lang="es-ES" dirty="0">
                <a:solidFill>
                  <a:srgbClr val="000000"/>
                </a:solidFill>
                <a:ea typeface="Arial" panose="020B0604020202020204" pitchFamily="34" charset="0"/>
              </a:rPr>
              <a:t>Espinosa, A. (2008). </a:t>
            </a:r>
            <a:r>
              <a:rPr lang="es-ES" i="1" dirty="0" err="1">
                <a:solidFill>
                  <a:srgbClr val="000000"/>
                </a:solidFill>
                <a:ea typeface="Arial" panose="020B0604020202020204" pitchFamily="34" charset="0"/>
              </a:rPr>
              <a:t>Firebird</a:t>
            </a:r>
            <a:r>
              <a:rPr lang="es-ES" i="1" dirty="0">
                <a:solidFill>
                  <a:srgbClr val="000000"/>
                </a:solidFill>
                <a:ea typeface="Arial" panose="020B0604020202020204" pitchFamily="34" charset="0"/>
              </a:rPr>
              <a:t> Home</a:t>
            </a:r>
            <a:r>
              <a:rPr lang="es-ES" dirty="0">
                <a:solidFill>
                  <a:srgbClr val="000000"/>
                </a:solidFill>
                <a:ea typeface="Arial" panose="020B0604020202020204" pitchFamily="34" charset="0"/>
              </a:rPr>
              <a:t>. Obtenido de http://firebirdsql.org/manual/es/nullguidees-queesnull.html </a:t>
            </a:r>
          </a:p>
          <a:p>
            <a:pPr marL="457200" marR="470535" indent="-457200">
              <a:lnSpc>
                <a:spcPct val="103000"/>
              </a:lnSpc>
              <a:spcAft>
                <a:spcPts val="890"/>
              </a:spcAft>
            </a:pPr>
            <a:r>
              <a:rPr lang="es-ES" dirty="0" err="1">
                <a:solidFill>
                  <a:srgbClr val="000000"/>
                </a:solidFill>
                <a:ea typeface="Arial" panose="020B0604020202020204" pitchFamily="34" charset="0"/>
              </a:rPr>
              <a:t>Etxebarría</a:t>
            </a:r>
            <a:r>
              <a:rPr lang="es-ES" dirty="0">
                <a:solidFill>
                  <a:srgbClr val="000000"/>
                </a:solidFill>
                <a:ea typeface="Arial" panose="020B0604020202020204" pitchFamily="34" charset="0"/>
              </a:rPr>
              <a:t>, L. (2012). </a:t>
            </a:r>
            <a:r>
              <a:rPr lang="es-ES" i="1" dirty="0" err="1">
                <a:solidFill>
                  <a:srgbClr val="000000"/>
                </a:solidFill>
                <a:ea typeface="Arial" panose="020B0604020202020204" pitchFamily="34" charset="0"/>
              </a:rPr>
              <a:t>moreapp</a:t>
            </a:r>
            <a:r>
              <a:rPr lang="es-ES" dirty="0">
                <a:solidFill>
                  <a:srgbClr val="000000"/>
                </a:solidFill>
                <a:ea typeface="Arial" panose="020B0604020202020204" pitchFamily="34" charset="0"/>
              </a:rPr>
              <a:t>. Obtenido de https://moreapp.com/es/blog/que-es-unformulario/ </a:t>
            </a:r>
            <a:endParaRPr lang="es-ES" dirty="0">
              <a:solidFill>
                <a:srgbClr val="000000"/>
              </a:solidFill>
              <a:ea typeface="Calibri" panose="020F0502020204030204" pitchFamily="34" charset="0"/>
            </a:endParaRPr>
          </a:p>
          <a:p>
            <a:pPr marL="457200" indent="-457200">
              <a:lnSpc>
                <a:spcPct val="104000"/>
              </a:lnSpc>
              <a:spcAft>
                <a:spcPts val="880"/>
              </a:spcAft>
            </a:pPr>
            <a:r>
              <a:rPr lang="es-ES" dirty="0">
                <a:solidFill>
                  <a:srgbClr val="000000"/>
                </a:solidFill>
                <a:ea typeface="Arial" panose="020B0604020202020204" pitchFamily="34" charset="0"/>
              </a:rPr>
              <a:t>Falcones, I. (2008). </a:t>
            </a:r>
            <a:r>
              <a:rPr lang="es-ES" i="1" dirty="0" err="1">
                <a:solidFill>
                  <a:srgbClr val="000000"/>
                </a:solidFill>
                <a:ea typeface="Arial" panose="020B0604020202020204" pitchFamily="34" charset="0"/>
              </a:rPr>
              <a:t>WhistleOut</a:t>
            </a:r>
            <a:r>
              <a:rPr lang="es-ES" dirty="0">
                <a:solidFill>
                  <a:srgbClr val="000000"/>
                </a:solidFill>
                <a:ea typeface="Arial" panose="020B0604020202020204" pitchFamily="34" charset="0"/>
              </a:rPr>
              <a:t>. Obtenido de https://www.whistleout.com.mx/CellPhones/Guides/que-es-un-gigabyte </a:t>
            </a:r>
            <a:endParaRPr lang="es-ES" dirty="0">
              <a:solidFill>
                <a:srgbClr val="000000"/>
              </a:solidFill>
              <a:ea typeface="Calibri" panose="020F0502020204030204" pitchFamily="34" charset="0"/>
            </a:endParaRPr>
          </a:p>
          <a:p>
            <a:pPr marL="457200" indent="-457200">
              <a:lnSpc>
                <a:spcPct val="104000"/>
              </a:lnSpc>
              <a:spcAft>
                <a:spcPts val="890"/>
              </a:spcAft>
            </a:pPr>
            <a:endParaRPr lang="es-ES" dirty="0">
              <a:solidFill>
                <a:srgbClr val="000000"/>
              </a:solidFill>
              <a:ea typeface="Calibri" panose="020F0502020204030204" pitchFamily="34" charset="0"/>
            </a:endParaRPr>
          </a:p>
        </p:txBody>
      </p:sp>
    </p:spTree>
    <p:extLst>
      <p:ext uri="{BB962C8B-B14F-4D97-AF65-F5344CB8AC3E}">
        <p14:creationId xmlns:p14="http://schemas.microsoft.com/office/powerpoint/2010/main" val="211700981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834683" y="953771"/>
            <a:ext cx="10522634" cy="3428567"/>
          </a:xfrm>
          <a:prstGeom prst="rect">
            <a:avLst/>
          </a:prstGeom>
        </p:spPr>
        <p:txBody>
          <a:bodyPr wrap="square">
            <a:spAutoFit/>
          </a:bodyPr>
          <a:lstStyle/>
          <a:p>
            <a:pPr marL="457200" indent="-457200">
              <a:lnSpc>
                <a:spcPct val="104000"/>
              </a:lnSpc>
              <a:spcAft>
                <a:spcPts val="865"/>
              </a:spcAft>
            </a:pPr>
            <a:r>
              <a:rPr lang="es-ES" dirty="0">
                <a:solidFill>
                  <a:srgbClr val="000000"/>
                </a:solidFill>
                <a:ea typeface="Arial" panose="020B0604020202020204" pitchFamily="34" charset="0"/>
              </a:rPr>
              <a:t>Freire, E. (2005). </a:t>
            </a:r>
            <a:r>
              <a:rPr lang="es-ES" i="1" dirty="0">
                <a:solidFill>
                  <a:srgbClr val="000000"/>
                </a:solidFill>
                <a:ea typeface="Arial" panose="020B0604020202020204" pitchFamily="34" charset="0"/>
              </a:rPr>
              <a:t>Digital-BETA</a:t>
            </a:r>
            <a:r>
              <a:rPr lang="es-ES" dirty="0">
                <a:solidFill>
                  <a:srgbClr val="000000"/>
                </a:solidFill>
                <a:ea typeface="Arial" panose="020B0604020202020204" pitchFamily="34" charset="0"/>
              </a:rPr>
              <a:t>. Obtenido de https://www.guiadigital.gob.cl/articulo/que-esuna-interfaz.html </a:t>
            </a:r>
            <a:endParaRPr lang="es-ES" dirty="0">
              <a:solidFill>
                <a:srgbClr val="000000"/>
              </a:solidFill>
              <a:ea typeface="Calibri" panose="020F0502020204030204" pitchFamily="34" charset="0"/>
            </a:endParaRPr>
          </a:p>
          <a:p>
            <a:pPr>
              <a:lnSpc>
                <a:spcPct val="115000"/>
              </a:lnSpc>
              <a:spcAft>
                <a:spcPts val="895"/>
              </a:spcAft>
            </a:pPr>
            <a:r>
              <a:rPr lang="es-ES" dirty="0">
                <a:solidFill>
                  <a:srgbClr val="000000"/>
                </a:solidFill>
                <a:ea typeface="Arial" panose="020B0604020202020204" pitchFamily="34" charset="0"/>
              </a:rPr>
              <a:t>Fuentes, C. (2009). </a:t>
            </a:r>
            <a:r>
              <a:rPr lang="es-ES" i="1" dirty="0">
                <a:solidFill>
                  <a:srgbClr val="000000"/>
                </a:solidFill>
                <a:ea typeface="Arial" panose="020B0604020202020204" pitchFamily="34" charset="0"/>
              </a:rPr>
              <a:t>Java-Lenguaje</a:t>
            </a:r>
            <a:r>
              <a:rPr lang="es-ES" dirty="0">
                <a:solidFill>
                  <a:srgbClr val="000000"/>
                </a:solidFill>
                <a:ea typeface="Arial" panose="020B0604020202020204" pitchFamily="34" charset="0"/>
              </a:rPr>
              <a:t>. Obtenido de https://definicion.mx/java/ </a:t>
            </a:r>
            <a:endParaRPr lang="es-ES" dirty="0">
              <a:solidFill>
                <a:srgbClr val="000000"/>
              </a:solidFill>
              <a:ea typeface="Calibri" panose="020F0502020204030204" pitchFamily="34" charset="0"/>
            </a:endParaRPr>
          </a:p>
          <a:p>
            <a:pPr marL="457200" marR="386080" indent="-457200">
              <a:lnSpc>
                <a:spcPct val="103000"/>
              </a:lnSpc>
              <a:spcAft>
                <a:spcPts val="880"/>
              </a:spcAft>
            </a:pPr>
            <a:r>
              <a:rPr lang="es-ES" dirty="0">
                <a:solidFill>
                  <a:srgbClr val="000000"/>
                </a:solidFill>
                <a:ea typeface="Arial" panose="020B0604020202020204" pitchFamily="34" charset="0"/>
              </a:rPr>
              <a:t>Gala, A. (2012). </a:t>
            </a:r>
            <a:r>
              <a:rPr lang="es-ES" i="1" dirty="0" err="1">
                <a:solidFill>
                  <a:srgbClr val="000000"/>
                </a:solidFill>
                <a:ea typeface="Arial" panose="020B0604020202020204" pitchFamily="34" charset="0"/>
              </a:rPr>
              <a:t>EcuRED</a:t>
            </a:r>
            <a:r>
              <a:rPr lang="es-ES" dirty="0">
                <a:solidFill>
                  <a:srgbClr val="000000"/>
                </a:solidFill>
                <a:ea typeface="Arial" panose="020B0604020202020204" pitchFamily="34" charset="0"/>
              </a:rPr>
              <a:t>. Obtenido de https://www.ecured.cu/Swing_(biblioteca_gr%C3%A1fica) </a:t>
            </a:r>
            <a:endParaRPr lang="es-ES" dirty="0">
              <a:solidFill>
                <a:srgbClr val="000000"/>
              </a:solidFill>
              <a:ea typeface="Calibri" panose="020F0502020204030204" pitchFamily="34" charset="0"/>
            </a:endParaRPr>
          </a:p>
          <a:p>
            <a:pPr>
              <a:lnSpc>
                <a:spcPct val="115000"/>
              </a:lnSpc>
              <a:spcAft>
                <a:spcPts val="880"/>
              </a:spcAft>
            </a:pPr>
            <a:r>
              <a:rPr lang="es-ES" dirty="0">
                <a:solidFill>
                  <a:srgbClr val="000000"/>
                </a:solidFill>
                <a:ea typeface="Arial" panose="020B0604020202020204" pitchFamily="34" charset="0"/>
              </a:rPr>
              <a:t>Galán, J. E. (2007). </a:t>
            </a:r>
            <a:r>
              <a:rPr lang="es-ES" i="1" dirty="0">
                <a:solidFill>
                  <a:srgbClr val="000000"/>
                </a:solidFill>
                <a:ea typeface="Arial" panose="020B0604020202020204" pitchFamily="34" charset="0"/>
              </a:rPr>
              <a:t>Online-</a:t>
            </a:r>
            <a:r>
              <a:rPr lang="es-ES" i="1" dirty="0" err="1">
                <a:solidFill>
                  <a:srgbClr val="000000"/>
                </a:solidFill>
                <a:ea typeface="Arial" panose="020B0604020202020204" pitchFamily="34" charset="0"/>
              </a:rPr>
              <a:t>informatica</a:t>
            </a:r>
            <a:r>
              <a:rPr lang="es-ES" dirty="0">
                <a:solidFill>
                  <a:srgbClr val="000000"/>
                </a:solidFill>
                <a:ea typeface="Arial" panose="020B0604020202020204" pitchFamily="34" charset="0"/>
              </a:rPr>
              <a:t>. Obtenido de https://definicion.de/contrasena/ </a:t>
            </a:r>
            <a:endParaRPr lang="es-ES" dirty="0">
              <a:solidFill>
                <a:srgbClr val="000000"/>
              </a:solidFill>
              <a:ea typeface="Calibri" panose="020F0502020204030204" pitchFamily="34" charset="0"/>
            </a:endParaRPr>
          </a:p>
          <a:p>
            <a:pPr marL="457200" indent="-457200">
              <a:lnSpc>
                <a:spcPct val="104000"/>
              </a:lnSpc>
              <a:spcAft>
                <a:spcPts val="880"/>
              </a:spcAft>
            </a:pPr>
            <a:r>
              <a:rPr lang="es-ES" dirty="0" err="1">
                <a:solidFill>
                  <a:srgbClr val="000000"/>
                </a:solidFill>
                <a:ea typeface="Arial" panose="020B0604020202020204" pitchFamily="34" charset="0"/>
              </a:rPr>
              <a:t>Gisbert</a:t>
            </a:r>
            <a:r>
              <a:rPr lang="es-ES" dirty="0">
                <a:solidFill>
                  <a:srgbClr val="000000"/>
                </a:solidFill>
                <a:ea typeface="Arial" panose="020B0604020202020204" pitchFamily="34" charset="0"/>
              </a:rPr>
              <a:t>, J. M. (2012). </a:t>
            </a:r>
            <a:r>
              <a:rPr lang="es-ES" i="1" dirty="0">
                <a:solidFill>
                  <a:srgbClr val="000000"/>
                </a:solidFill>
                <a:ea typeface="Arial" panose="020B0604020202020204" pitchFamily="34" charset="0"/>
              </a:rPr>
              <a:t>Cambridge</a:t>
            </a:r>
            <a:r>
              <a:rPr lang="es-ES" dirty="0">
                <a:solidFill>
                  <a:srgbClr val="000000"/>
                </a:solidFill>
                <a:ea typeface="Arial" panose="020B0604020202020204" pitchFamily="34" charset="0"/>
              </a:rPr>
              <a:t>. Obtenido de https://dictionary.cambridge.org/es/diccionario/ingles/menu-bar </a:t>
            </a:r>
            <a:endParaRPr lang="es-ES" dirty="0">
              <a:solidFill>
                <a:srgbClr val="000000"/>
              </a:solidFill>
              <a:ea typeface="Calibri" panose="020F0502020204030204" pitchFamily="34" charset="0"/>
            </a:endParaRPr>
          </a:p>
          <a:p>
            <a:pPr marL="457200" indent="-457200">
              <a:lnSpc>
                <a:spcPct val="104000"/>
              </a:lnSpc>
              <a:spcAft>
                <a:spcPts val="880"/>
              </a:spcAft>
            </a:pPr>
            <a:r>
              <a:rPr lang="es-ES" dirty="0">
                <a:solidFill>
                  <a:srgbClr val="000000"/>
                </a:solidFill>
                <a:ea typeface="Arial" panose="020B0604020202020204" pitchFamily="34" charset="0"/>
              </a:rPr>
              <a:t>Rice, A. (2004). </a:t>
            </a:r>
            <a:r>
              <a:rPr lang="es-ES" i="1" dirty="0">
                <a:solidFill>
                  <a:srgbClr val="000000"/>
                </a:solidFill>
                <a:ea typeface="Arial" panose="020B0604020202020204" pitchFamily="34" charset="0"/>
              </a:rPr>
              <a:t>Internet aula abierta</a:t>
            </a:r>
            <a:r>
              <a:rPr lang="es-ES" dirty="0">
                <a:solidFill>
                  <a:srgbClr val="000000"/>
                </a:solidFill>
                <a:ea typeface="Arial" panose="020B0604020202020204" pitchFamily="34" charset="0"/>
              </a:rPr>
              <a:t>. Obtenido de http://www.ite.educacion.es/formacion/materiales/157/cd/m2_1_navegacion/las_ve ntanas_emergentes1.html </a:t>
            </a:r>
            <a:endParaRPr lang="es-ES" dirty="0">
              <a:solidFill>
                <a:srgbClr val="000000"/>
              </a:solidFill>
              <a:ea typeface="Calibri" panose="020F0502020204030204" pitchFamily="34" charset="0"/>
            </a:endParaRPr>
          </a:p>
          <a:p>
            <a:pPr marL="457200" indent="-457200">
              <a:lnSpc>
                <a:spcPct val="104000"/>
              </a:lnSpc>
              <a:spcAft>
                <a:spcPts val="875"/>
              </a:spcAft>
            </a:pPr>
            <a:r>
              <a:rPr lang="es-ES" dirty="0">
                <a:solidFill>
                  <a:srgbClr val="000000"/>
                </a:solidFill>
                <a:ea typeface="Arial" panose="020B0604020202020204" pitchFamily="34" charset="0"/>
              </a:rPr>
              <a:t>Vila-Matas, E. (2007). </a:t>
            </a:r>
            <a:r>
              <a:rPr lang="es-ES" i="1" dirty="0">
                <a:solidFill>
                  <a:srgbClr val="000000"/>
                </a:solidFill>
                <a:ea typeface="Arial" panose="020B0604020202020204" pitchFamily="34" charset="0"/>
              </a:rPr>
              <a:t>JMP</a:t>
            </a:r>
            <a:r>
              <a:rPr lang="es-ES" dirty="0">
                <a:solidFill>
                  <a:srgbClr val="000000"/>
                </a:solidFill>
                <a:ea typeface="Arial" panose="020B0604020202020204" pitchFamily="34" charset="0"/>
              </a:rPr>
              <a:t>. Obtenido de https://www.jmp.com/es_es/support/help/Discovering_JMP_12.shtml </a:t>
            </a:r>
            <a:endParaRPr lang="es-ES" dirty="0">
              <a:solidFill>
                <a:srgbClr val="000000"/>
              </a:solidFill>
              <a:ea typeface="Calibri" panose="020F0502020204030204" pitchFamily="34" charset="0"/>
            </a:endParaRPr>
          </a:p>
        </p:txBody>
      </p:sp>
      <p:cxnSp>
        <p:nvCxnSpPr>
          <p:cNvPr id="3" name="Conector recto 2">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7371471" y="522898"/>
            <a:ext cx="4820529"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4" name="Título 1">
            <a:extLst>
              <a:ext uri="{FF2B5EF4-FFF2-40B4-BE49-F238E27FC236}">
                <a16:creationId xmlns:a16="http://schemas.microsoft.com/office/drawing/2014/main" id="{4E3F5479-058B-4FA8-92E9-18CAB8CDC5C5}"/>
              </a:ext>
            </a:extLst>
          </p:cNvPr>
          <p:cNvSpPr txBox="1">
            <a:spLocks/>
          </p:cNvSpPr>
          <p:nvPr/>
        </p:nvSpPr>
        <p:spPr>
          <a:xfrm>
            <a:off x="228600" y="288974"/>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s-ES" sz="2800" b="1" dirty="0">
                <a:solidFill>
                  <a:schemeClr val="tx1">
                    <a:lumMod val="75000"/>
                    <a:lumOff val="25000"/>
                  </a:schemeClr>
                </a:solidFill>
              </a:rPr>
              <a:t>Referencias</a:t>
            </a:r>
            <a:br>
              <a:rPr lang="es-ES" sz="2800" dirty="0">
                <a:solidFill>
                  <a:schemeClr val="tx1">
                    <a:lumMod val="75000"/>
                    <a:lumOff val="25000"/>
                  </a:schemeClr>
                </a:solidFill>
              </a:rPr>
            </a:br>
            <a:r>
              <a:rPr lang="es-ES" sz="2000" dirty="0">
                <a:solidFill>
                  <a:schemeClr val="tx1">
                    <a:lumMod val="75000"/>
                    <a:lumOff val="25000"/>
                  </a:schemeClr>
                </a:solidFill>
              </a:rPr>
              <a:t> </a:t>
            </a:r>
            <a:endParaRPr lang="es-ES" sz="2800" dirty="0">
              <a:solidFill>
                <a:schemeClr val="tx1">
                  <a:lumMod val="75000"/>
                  <a:lumOff val="25000"/>
                </a:schemeClr>
              </a:solidFill>
            </a:endParaRPr>
          </a:p>
        </p:txBody>
      </p:sp>
      <p:cxnSp>
        <p:nvCxnSpPr>
          <p:cNvPr id="5" name="Conector recto 4">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839286"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420249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upo 10">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12" name="Rombo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13" name="Rombo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15" name="Título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rtlCol="0" anchor="ctr">
            <a:spAutoFit/>
          </a:bodyPr>
          <a:lstStyle/>
          <a:p>
            <a:pPr rtl="0"/>
            <a:r>
              <a:rPr lang="es-ES" sz="7200" b="1" dirty="0">
                <a:solidFill>
                  <a:schemeClr val="bg1"/>
                </a:solidFill>
              </a:rPr>
              <a:t>Gracias</a:t>
            </a:r>
            <a:endParaRPr lang="es-ES" sz="7200" dirty="0">
              <a:solidFill>
                <a:schemeClr val="bg1"/>
              </a:solidFill>
            </a:endParaRPr>
          </a:p>
        </p:txBody>
      </p:sp>
    </p:spTree>
    <p:extLst>
      <p:ext uri="{BB962C8B-B14F-4D97-AF65-F5344CB8AC3E}">
        <p14:creationId xmlns:p14="http://schemas.microsoft.com/office/powerpoint/2010/main" val="1923038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hidden="1">
            <a:extLst>
              <a:ext uri="{FF2B5EF4-FFF2-40B4-BE49-F238E27FC236}">
                <a16:creationId xmlns:a16="http://schemas.microsoft.com/office/drawing/2014/main" id="{2AC0C949-7A02-4C95-8017-D82E7E71C4F7}"/>
              </a:ext>
            </a:extLst>
          </p:cNvPr>
          <p:cNvSpPr>
            <a:spLocks noGrp="1"/>
          </p:cNvSpPr>
          <p:nvPr>
            <p:ph type="title" idx="4294967295"/>
          </p:nvPr>
        </p:nvSpPr>
        <p:spPr>
          <a:xfrm>
            <a:off x="0" y="365125"/>
            <a:ext cx="10515600" cy="1325563"/>
          </a:xfrm>
        </p:spPr>
        <p:txBody>
          <a:bodyPr rtlCol="0"/>
          <a:lstStyle/>
          <a:p>
            <a:r>
              <a:rPr lang="es-ES" dirty="0"/>
              <a:t>Diapositiva de análisis de proyecto 5</a:t>
            </a:r>
          </a:p>
        </p:txBody>
      </p:sp>
      <p:cxnSp>
        <p:nvCxnSpPr>
          <p:cNvPr id="8" name="Conector recto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ítulo 1">
            <a:extLst>
              <a:ext uri="{FF2B5EF4-FFF2-40B4-BE49-F238E27FC236}">
                <a16:creationId xmlns:a16="http://schemas.microsoft.com/office/drawing/2014/main" id="{4E3F5479-058B-4FA8-92E9-18CAB8CDC5C5}"/>
              </a:ext>
            </a:extLst>
          </p:cNvPr>
          <p:cNvSpPr txBox="1">
            <a:spLocks/>
          </p:cNvSpPr>
          <p:nvPr/>
        </p:nvSpPr>
        <p:spPr>
          <a:xfrm>
            <a:off x="228600" y="190500"/>
            <a:ext cx="11734800" cy="83484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s-ES" sz="3200" b="1" dirty="0">
                <a:solidFill>
                  <a:schemeClr val="tx1">
                    <a:lumMod val="75000"/>
                    <a:lumOff val="25000"/>
                  </a:schemeClr>
                </a:solidFill>
              </a:rPr>
              <a:t>Misión de la empresa</a:t>
            </a:r>
            <a:br>
              <a:rPr lang="es-ES" sz="2800" dirty="0">
                <a:solidFill>
                  <a:schemeClr val="tx1">
                    <a:lumMod val="75000"/>
                    <a:lumOff val="25000"/>
                  </a:schemeClr>
                </a:solidFill>
              </a:rPr>
            </a:br>
            <a:endParaRPr lang="es-ES" sz="2800" dirty="0">
              <a:solidFill>
                <a:schemeClr val="tx1">
                  <a:lumMod val="75000"/>
                  <a:lumOff val="25000"/>
                </a:schemeClr>
              </a:solidFill>
            </a:endParaRPr>
          </a:p>
        </p:txBody>
      </p:sp>
      <p:cxnSp>
        <p:nvCxnSpPr>
          <p:cNvPr id="14" name="Conector recto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CuadroTexto 1"/>
          <p:cNvSpPr txBox="1"/>
          <p:nvPr/>
        </p:nvSpPr>
        <p:spPr>
          <a:xfrm>
            <a:off x="1375558" y="1710046"/>
            <a:ext cx="9440883" cy="3816429"/>
          </a:xfrm>
          <a:prstGeom prst="rect">
            <a:avLst/>
          </a:prstGeom>
          <a:noFill/>
        </p:spPr>
        <p:txBody>
          <a:bodyPr wrap="square" rtlCol="0">
            <a:spAutoFit/>
          </a:bodyPr>
          <a:lstStyle/>
          <a:p>
            <a:pPr marL="342900" indent="-342900">
              <a:buFont typeface="Wingdings" panose="05000000000000000000" pitchFamily="2" charset="2"/>
              <a:buChar char="v"/>
            </a:pPr>
            <a:r>
              <a:rPr lang="es-MX" sz="2800" dirty="0"/>
              <a:t>Nuestra misión en Muebles Monza es poner a tu disposición mobiliario y accesorios modernos, conservadores, contemporáneos, que conlleven calidad, innovación tecnológica, tendencias y estilos, sustentados en la constante búsqueda de corrientes estéticas, así como propuestas con nuevos materiales, formas, colores y estilos, con el compromiso de mejorar día con día y estar a la vanguardia, con el propósito de satisfacer las necesidades de nuestros clientes.</a:t>
            </a:r>
            <a:endParaRPr lang="es-ES" sz="2800" dirty="0"/>
          </a:p>
          <a:p>
            <a:endParaRPr lang="es-ES" dirty="0"/>
          </a:p>
        </p:txBody>
      </p:sp>
    </p:spTree>
    <p:extLst>
      <p:ext uri="{BB962C8B-B14F-4D97-AF65-F5344CB8AC3E}">
        <p14:creationId xmlns:p14="http://schemas.microsoft.com/office/powerpoint/2010/main" val="12121409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o 1">
            <a:extLst>
              <a:ext uri="{FF2B5EF4-FFF2-40B4-BE49-F238E27FC236}">
                <a16:creationId xmlns:a16="http://schemas.microsoft.com/office/drawing/2014/main" id="{62A21665-C64F-4BDA-B2DE-442D70605718}"/>
              </a:ext>
              <a:ext uri="{C183D7F6-B498-43B3-948B-1728B52AA6E4}">
                <adec:decorative xmlns="" xmlns:adec="http://schemas.microsoft.com/office/drawing/2017/decorative" val="1"/>
              </a:ext>
            </a:extLst>
          </p:cNvPr>
          <p:cNvGrpSpPr/>
          <p:nvPr/>
        </p:nvGrpSpPr>
        <p:grpSpPr>
          <a:xfrm>
            <a:off x="4325257" y="1544068"/>
            <a:ext cx="3541486" cy="3769865"/>
            <a:chOff x="4325258" y="1229517"/>
            <a:chExt cx="3541486" cy="3769865"/>
          </a:xfrm>
        </p:grpSpPr>
        <p:sp>
          <p:nvSpPr>
            <p:cNvPr id="3" name="Rombo 2">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sp>
          <p:nvSpPr>
            <p:cNvPr id="4" name="Rombo 3">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dirty="0"/>
            </a:p>
          </p:txBody>
        </p:sp>
      </p:grpSp>
      <p:sp>
        <p:nvSpPr>
          <p:cNvPr id="5" name="Título 1">
            <a:extLst>
              <a:ext uri="{FF2B5EF4-FFF2-40B4-BE49-F238E27FC236}">
                <a16:creationId xmlns:a16="http://schemas.microsoft.com/office/drawing/2014/main" id="{FA061601-468D-486D-B8EE-42BD1BE3ADCC}"/>
              </a:ext>
            </a:extLst>
          </p:cNvPr>
          <p:cNvSpPr txBox="1">
            <a:spLocks/>
          </p:cNvSpPr>
          <p:nvPr/>
        </p:nvSpPr>
        <p:spPr>
          <a:xfrm>
            <a:off x="1524000" y="2315565"/>
            <a:ext cx="9144000" cy="2215991"/>
          </a:xfrm>
          <a:prstGeom prst="rect">
            <a:avLst/>
          </a:prstGeom>
        </p:spPr>
        <p:txBody>
          <a:bodyPr lIns="0" tIns="0" rIns="0" bIns="0" rtlCol="0" anchor="ctr">
            <a:sp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MX" sz="7200" dirty="0">
                <a:effectLst>
                  <a:outerShdw blurRad="38100" dist="19050" dir="2700000" algn="tl">
                    <a:schemeClr val="dk1">
                      <a:alpha val="40000"/>
                    </a:schemeClr>
                  </a:outerShdw>
                </a:effectLst>
              </a:rPr>
              <a:t>Visión</a:t>
            </a:r>
            <a:endParaRPr lang="es-ES" sz="7200" dirty="0"/>
          </a:p>
          <a:p>
            <a:endParaRPr lang="es-ES" sz="7200" dirty="0">
              <a:solidFill>
                <a:srgbClr val="C00000"/>
              </a:solidFill>
            </a:endParaRPr>
          </a:p>
        </p:txBody>
      </p:sp>
    </p:spTree>
    <p:extLst>
      <p:ext uri="{BB962C8B-B14F-4D97-AF65-F5344CB8AC3E}">
        <p14:creationId xmlns:p14="http://schemas.microsoft.com/office/powerpoint/2010/main" val="3445743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rtlCol="0"/>
          <a:lstStyle/>
          <a:p>
            <a:r>
              <a:rPr lang="es-ES" dirty="0"/>
              <a:t>Diapositiva de análisis de proyecto 6</a:t>
            </a:r>
          </a:p>
        </p:txBody>
      </p:sp>
      <p:cxnSp>
        <p:nvCxnSpPr>
          <p:cNvPr id="8" name="Conector recto 7">
            <a:extLst>
              <a:ext uri="{FF2B5EF4-FFF2-40B4-BE49-F238E27FC236}">
                <a16:creationId xmlns:a16="http://schemas.microsoft.com/office/drawing/2014/main" id="{D0986099-F5F2-4E8B-BE17-81194861A00C}"/>
              </a:ext>
              <a:ext uri="{C183D7F6-B498-43B3-948B-1728B52AA6E4}">
                <adec:decorative xmlns=""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ítulo 1">
            <a:extLst>
              <a:ext uri="{FF2B5EF4-FFF2-40B4-BE49-F238E27FC236}">
                <a16:creationId xmlns:a16="http://schemas.microsoft.com/office/drawing/2014/main" id="{4E3F5479-058B-4FA8-92E9-18CAB8CDC5C5}"/>
              </a:ext>
            </a:extLst>
          </p:cNvPr>
          <p:cNvSpPr txBox="1">
            <a:spLocks/>
          </p:cNvSpPr>
          <p:nvPr/>
        </p:nvSpPr>
        <p:spPr>
          <a:xfrm>
            <a:off x="228600" y="190500"/>
            <a:ext cx="11734800" cy="8863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s-ES" sz="3600" b="1" dirty="0">
                <a:solidFill>
                  <a:schemeClr val="tx1">
                    <a:lumMod val="75000"/>
                    <a:lumOff val="25000"/>
                  </a:schemeClr>
                </a:solidFill>
              </a:rPr>
              <a:t>Visión de la empresa</a:t>
            </a:r>
            <a:br>
              <a:rPr lang="es-ES" sz="2800" dirty="0">
                <a:solidFill>
                  <a:schemeClr val="tx1">
                    <a:lumMod val="75000"/>
                    <a:lumOff val="25000"/>
                  </a:schemeClr>
                </a:solidFill>
              </a:rPr>
            </a:br>
            <a:endParaRPr lang="es-ES" sz="2800" dirty="0">
              <a:solidFill>
                <a:schemeClr val="tx1">
                  <a:lumMod val="75000"/>
                  <a:lumOff val="25000"/>
                </a:schemeClr>
              </a:solidFill>
            </a:endParaRPr>
          </a:p>
        </p:txBody>
      </p:sp>
      <p:cxnSp>
        <p:nvCxnSpPr>
          <p:cNvPr id="14" name="Conector recto 13">
            <a:extLst>
              <a:ext uri="{FF2B5EF4-FFF2-40B4-BE49-F238E27FC236}">
                <a16:creationId xmlns:a16="http://schemas.microsoft.com/office/drawing/2014/main" id="{83E690F4-843A-47A5-8620-4FB01C0D8E68}"/>
              </a:ext>
              <a:ext uri="{C183D7F6-B498-43B3-948B-1728B52AA6E4}">
                <adec:decorative xmlns=""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CuadroTexto 1"/>
          <p:cNvSpPr txBox="1"/>
          <p:nvPr/>
        </p:nvSpPr>
        <p:spPr>
          <a:xfrm>
            <a:off x="1025236" y="1409295"/>
            <a:ext cx="10141527" cy="4247317"/>
          </a:xfrm>
          <a:prstGeom prst="rect">
            <a:avLst/>
          </a:prstGeom>
          <a:noFill/>
        </p:spPr>
        <p:txBody>
          <a:bodyPr wrap="square" rtlCol="0">
            <a:spAutoFit/>
          </a:bodyPr>
          <a:lstStyle/>
          <a:p>
            <a:pPr marL="457200" indent="-457200">
              <a:buFont typeface="Wingdings" panose="05000000000000000000" pitchFamily="2" charset="2"/>
              <a:buChar char="v"/>
            </a:pPr>
            <a:r>
              <a:rPr lang="es-MX" sz="2800" dirty="0"/>
              <a:t>La visión de Muebles Monza es ser una empresa con proyección local  y en los   alrededores de nuestra entidad, lo cual será posible mediante el esfuerzo, dedicación y profesionalismo de nuestro equipo de trabajo, tomando en cuenta las tendencias del mercado, las necesidades actuales y futuras de nuestros clientes, seguirnos renovando y actualizando en esta área para llegar a ser la mejor opción para el público de venta de muebles y accesorios en decoración para residencias, oficinas, hoteles, restaurantes  y mucho más.</a:t>
            </a:r>
            <a:endParaRPr lang="es-ES" sz="2800" dirty="0"/>
          </a:p>
          <a:p>
            <a:endParaRPr lang="es-ES" dirty="0"/>
          </a:p>
        </p:txBody>
      </p:sp>
    </p:spTree>
    <p:extLst>
      <p:ext uri="{BB962C8B-B14F-4D97-AF65-F5344CB8AC3E}">
        <p14:creationId xmlns:p14="http://schemas.microsoft.com/office/powerpoint/2010/main" val="3887579892"/>
      </p:ext>
    </p:extLst>
  </p:cSld>
  <p:clrMapOvr>
    <a:masterClrMapping/>
  </p:clrMapOvr>
</p:sld>
</file>

<file path=ppt/theme/theme1.xml><?xml version="1.0" encoding="utf-8"?>
<a:theme xmlns:a="http://schemas.openxmlformats.org/drawingml/2006/main" name="Crop">
  <a:themeElements>
    <a:clrScheme name="Azul">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D7AA1D6E-F3E9-4763-A3BC-84DF2E02F60F}"/>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TM10001105[[fn=Recorte]]</Template>
  <TotalTime>49</TotalTime>
  <Words>4657</Words>
  <Application>Microsoft Office PowerPoint</Application>
  <PresentationFormat>Panorámica</PresentationFormat>
  <Paragraphs>528</Paragraphs>
  <Slides>66</Slides>
  <Notes>9</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66</vt:i4>
      </vt:variant>
    </vt:vector>
  </HeadingPairs>
  <TitlesOfParts>
    <vt:vector size="72" baseType="lpstr">
      <vt:lpstr>Arial</vt:lpstr>
      <vt:lpstr>Calibri</vt:lpstr>
      <vt:lpstr>Franklin Gothic Book</vt:lpstr>
      <vt:lpstr>Times New Roman</vt:lpstr>
      <vt:lpstr>Wingdings</vt:lpstr>
      <vt:lpstr>Crop</vt:lpstr>
      <vt:lpstr> Presentación Oficial Para el Desarrollo del sistema de software de la Mueblería Monza </vt:lpstr>
      <vt:lpstr>Presentación de PowerPoint</vt:lpstr>
      <vt:lpstr>Diapositiva de análisis de proyecto 3</vt:lpstr>
      <vt:lpstr>Presentación de PowerPoint</vt:lpstr>
      <vt:lpstr>Diapositiva de análisis de proyecto 4</vt:lpstr>
      <vt:lpstr>Presentación de PowerPoint</vt:lpstr>
      <vt:lpstr>Diapositiva de análisis de proyecto 5</vt:lpstr>
      <vt:lpstr>Presentación de PowerPoint</vt:lpstr>
      <vt:lpstr>Diapositiva de análisis de proyecto 6</vt:lpstr>
      <vt:lpstr>Presentación de PowerPoint</vt:lpstr>
      <vt:lpstr>Diapositiva de análisis de proyecto 8</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Presentación Oficial Para el Desarrollo del sistema de software de la Mueblería Monza </dc:title>
  <dc:creator>mosvi hernandes hernandes</dc:creator>
  <cp:lastModifiedBy>mosvi hernandes hernandes</cp:lastModifiedBy>
  <cp:revision>7</cp:revision>
  <dcterms:created xsi:type="dcterms:W3CDTF">2019-05-23T00:26:23Z</dcterms:created>
  <dcterms:modified xsi:type="dcterms:W3CDTF">2019-05-23T02:26:09Z</dcterms:modified>
</cp:coreProperties>
</file>

<file path=docProps/thumbnail.jpeg>
</file>